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eg" ContentType="image/jpeg"/>
  <Default Extension="mpg" ContentType="video/mpeg"/>
  <Default Extension="mp4" ContentType="video/mp4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292" r:id="rId2"/>
    <p:sldId id="482" r:id="rId3"/>
    <p:sldId id="454" r:id="rId4"/>
    <p:sldId id="293" r:id="rId5"/>
    <p:sldId id="294" r:id="rId6"/>
    <p:sldId id="456" r:id="rId7"/>
    <p:sldId id="364" r:id="rId8"/>
    <p:sldId id="466" r:id="rId9"/>
    <p:sldId id="483" r:id="rId10"/>
    <p:sldId id="449" r:id="rId11"/>
    <p:sldId id="442" r:id="rId12"/>
    <p:sldId id="503" r:id="rId13"/>
    <p:sldId id="496" r:id="rId14"/>
    <p:sldId id="497" r:id="rId15"/>
    <p:sldId id="443" r:id="rId16"/>
    <p:sldId id="499" r:id="rId17"/>
    <p:sldId id="500" r:id="rId18"/>
    <p:sldId id="487" r:id="rId19"/>
    <p:sldId id="501" r:id="rId20"/>
    <p:sldId id="448" r:id="rId21"/>
    <p:sldId id="416" r:id="rId22"/>
    <p:sldId id="308" r:id="rId23"/>
    <p:sldId id="470" r:id="rId24"/>
    <p:sldId id="398" r:id="rId25"/>
    <p:sldId id="472" r:id="rId26"/>
    <p:sldId id="264" r:id="rId27"/>
    <p:sldId id="318" r:id="rId28"/>
    <p:sldId id="406" r:id="rId29"/>
    <p:sldId id="309" r:id="rId30"/>
    <p:sldId id="451" r:id="rId31"/>
    <p:sldId id="461" r:id="rId32"/>
    <p:sldId id="265" r:id="rId33"/>
    <p:sldId id="310" r:id="rId34"/>
    <p:sldId id="311" r:id="rId35"/>
    <p:sldId id="379" r:id="rId36"/>
    <p:sldId id="392" r:id="rId37"/>
    <p:sldId id="341" r:id="rId38"/>
    <p:sldId id="505" r:id="rId39"/>
    <p:sldId id="285" r:id="rId40"/>
    <p:sldId id="365" r:id="rId41"/>
    <p:sldId id="301" r:id="rId42"/>
    <p:sldId id="344" r:id="rId43"/>
    <p:sldId id="302" r:id="rId44"/>
    <p:sldId id="269" r:id="rId45"/>
    <p:sldId id="303" r:id="rId46"/>
    <p:sldId id="304" r:id="rId47"/>
    <p:sldId id="274" r:id="rId48"/>
    <p:sldId id="305" r:id="rId49"/>
    <p:sldId id="312" r:id="rId50"/>
    <p:sldId id="455" r:id="rId51"/>
    <p:sldId id="350" r:id="rId52"/>
    <p:sldId id="504" r:id="rId53"/>
    <p:sldId id="457" r:id="rId54"/>
    <p:sldId id="277" r:id="rId55"/>
    <p:sldId id="351" r:id="rId56"/>
    <p:sldId id="306" r:id="rId57"/>
    <p:sldId id="360" r:id="rId58"/>
    <p:sldId id="458" r:id="rId59"/>
    <p:sldId id="459" r:id="rId60"/>
    <p:sldId id="415" r:id="rId61"/>
    <p:sldId id="460" r:id="rId62"/>
    <p:sldId id="283" r:id="rId63"/>
    <p:sldId id="437" r:id="rId64"/>
    <p:sldId id="315" r:id="rId65"/>
  </p:sldIdLst>
  <p:sldSz cx="9144000" cy="6858000" type="screen4x3"/>
  <p:notesSz cx="6985000" cy="9271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rebuchet M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C14"/>
    <a:srgbClr val="CCFF66"/>
    <a:srgbClr val="000000"/>
    <a:srgbClr val="3333CC"/>
    <a:srgbClr val="3366FF"/>
    <a:srgbClr val="0099FF"/>
    <a:srgbClr val="FF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7"/>
    <p:restoredTop sz="86444"/>
  </p:normalViewPr>
  <p:slideViewPr>
    <p:cSldViewPr>
      <p:cViewPr>
        <p:scale>
          <a:sx n="76" d="100"/>
          <a:sy n="76" d="100"/>
        </p:scale>
        <p:origin x="1808" y="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640"/>
    </p:cViewPr>
  </p:sorterViewPr>
  <p:notesViewPr>
    <p:cSldViewPr>
      <p:cViewPr varScale="1">
        <p:scale>
          <a:sx n="77" d="100"/>
          <a:sy n="77" d="100"/>
        </p:scale>
        <p:origin x="-1920" y="-104"/>
      </p:cViewPr>
      <p:guideLst>
        <p:guide orient="horz" pos="2920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C0F8B2C2-113A-F146-8662-64E7CF39438F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>
              <a:defRPr sz="1200" b="0"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7638" y="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 b="0"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3725"/>
            <a:ext cx="51212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 noProof="0"/>
              <a:t>Cliquez pour modifier les styles du texte du masque</a:t>
            </a:r>
          </a:p>
          <a:p>
            <a:pPr lvl="1"/>
            <a:r>
              <a:rPr lang="en-US" altLang="x-none" noProof="0"/>
              <a:t>Deuxième niveau</a:t>
            </a:r>
          </a:p>
          <a:p>
            <a:pPr lvl="2"/>
            <a:r>
              <a:rPr lang="en-US" altLang="x-none" noProof="0"/>
              <a:t>Troisième niveau</a:t>
            </a:r>
          </a:p>
          <a:p>
            <a:pPr lvl="3"/>
            <a:r>
              <a:rPr lang="en-US" altLang="x-none" noProof="0"/>
              <a:t>Quatrième niveau</a:t>
            </a:r>
          </a:p>
          <a:p>
            <a:pPr lvl="4"/>
            <a:r>
              <a:rPr lang="en-US" altLang="x-none" noProof="0"/>
              <a:t>Cinquième niveau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>
              <a:defRPr sz="1200" b="0"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7638" y="8807450"/>
            <a:ext cx="302736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 b="0">
                <a:latin typeface="Times" charset="0"/>
              </a:defRPr>
            </a:lvl1pPr>
          </a:lstStyle>
          <a:p>
            <a:pPr>
              <a:defRPr/>
            </a:pPr>
            <a:fld id="{C54C7C0D-7424-624D-9124-33E48184C4A2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448BF87-7823-474D-B48E-CF02F8CB5E8C}" type="slidenum">
              <a:rPr lang="en-US" altLang="fr-FR" sz="1200" b="0">
                <a:latin typeface="Times" charset="0"/>
              </a:rPr>
              <a:pPr/>
              <a:t>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8061987F-1977-574C-9F35-F43F84A5A56F}" type="slidenum">
              <a:rPr lang="en-US" altLang="fr-FR" sz="1200" b="0">
                <a:latin typeface="Times" charset="0"/>
              </a:rPr>
              <a:pPr/>
              <a:t>10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D56AD02-C0BE-8A4A-89A7-B54951AFC589}" type="slidenum">
              <a:rPr lang="en-US" altLang="fr-FR" sz="1200" b="0">
                <a:latin typeface="Times" charset="0"/>
              </a:rPr>
              <a:pPr/>
              <a:t>11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E307051-5305-DF4C-9FC9-622FA5388872}" type="slidenum">
              <a:rPr lang="en-US" altLang="fr-FR" sz="1200" b="0">
                <a:latin typeface="Times" charset="0"/>
              </a:rPr>
              <a:pPr/>
              <a:t>12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AE6B9CD5-D77F-9242-B580-B111CFB3AE62}" type="slidenum">
              <a:rPr lang="en-US" altLang="fr-FR" sz="1200" b="0">
                <a:latin typeface="Times" charset="0"/>
              </a:rPr>
              <a:pPr/>
              <a:t>13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 dirty="0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FFE9ABE-3080-504D-85EC-905D1FD3533B}" type="slidenum">
              <a:rPr lang="en-US" altLang="fr-FR" sz="1200" b="0">
                <a:latin typeface="Times" charset="0"/>
              </a:rPr>
              <a:pPr/>
              <a:t>14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9E4B2B0-AD4F-454A-8528-11BFEC35E319}" type="slidenum">
              <a:rPr lang="en-US" altLang="fr-FR" sz="1200" b="0">
                <a:latin typeface="Times" charset="0"/>
              </a:rPr>
              <a:pPr/>
              <a:t>15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9F3DAF6-099B-8F4C-B78A-D8119358E371}" type="slidenum">
              <a:rPr lang="en-US" altLang="fr-FR" sz="1200" b="0">
                <a:latin typeface="Times" charset="0"/>
              </a:rPr>
              <a:pPr/>
              <a:t>16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B43281EA-46C2-3744-B01A-CE5D5F523772}" type="slidenum">
              <a:rPr lang="en-US" altLang="fr-FR" sz="1200" b="0">
                <a:latin typeface="Times" charset="0"/>
              </a:rPr>
              <a:pPr/>
              <a:t>17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FBCBFCE-5A18-C649-AD26-38E18A056907}" type="slidenum">
              <a:rPr lang="en-US" altLang="fr-FR" sz="1200" b="0">
                <a:latin typeface="Times" charset="0"/>
              </a:rPr>
              <a:pPr/>
              <a:t>18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32B3995-0739-B94D-8BF8-EF9CBDEDC060}" type="slidenum">
              <a:rPr lang="en-US" altLang="fr-FR" sz="1200" b="0">
                <a:latin typeface="Times" charset="0"/>
              </a:rPr>
              <a:pPr/>
              <a:t>19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4FA02CDD-BED7-1A43-AFC1-C1B8EBD25804}" type="slidenum">
              <a:rPr lang="en-US" altLang="fr-FR" sz="1200" b="0">
                <a:latin typeface="Times" charset="0"/>
              </a:rPr>
              <a:pPr/>
              <a:t>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F63B2C06-0677-5A44-9511-C5B44D44B4DC}" type="slidenum">
              <a:rPr lang="en-US" altLang="fr-FR" sz="1200" b="0">
                <a:latin typeface="Times" charset="0"/>
              </a:rPr>
              <a:pPr/>
              <a:t>20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BCF2F41-3D27-594B-AFAD-E0E50A2D2094}" type="slidenum">
              <a:rPr lang="en-US" altLang="fr-FR" sz="1200" b="0">
                <a:latin typeface="Times" charset="0"/>
              </a:rPr>
              <a:pPr/>
              <a:t>21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0D6CDF0-4F6D-0D43-8A0C-1487563A98C3}" type="slidenum">
              <a:rPr lang="en-US" altLang="fr-FR" sz="1200" b="0">
                <a:latin typeface="Times" charset="0"/>
              </a:rPr>
              <a:pPr/>
              <a:t>22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2C781D3B-4824-3A42-A08E-CE4A2C06B8DC}" type="slidenum">
              <a:rPr lang="en-US" altLang="fr-FR" sz="1200" b="0">
                <a:latin typeface="Times" charset="0"/>
              </a:rPr>
              <a:pPr/>
              <a:t>23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3D7709AC-A7BC-4F4C-90D0-415A9FE3A24E}" type="slidenum">
              <a:rPr lang="en-US" altLang="fr-FR" sz="1200" b="0">
                <a:latin typeface="Times" charset="0"/>
              </a:rPr>
              <a:pPr/>
              <a:t>24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05080AB-9F3B-A042-AA72-AB7CAE9525C5}" type="slidenum">
              <a:rPr lang="en-US" altLang="fr-FR" sz="1200" b="0">
                <a:latin typeface="Times" charset="0"/>
              </a:rPr>
              <a:pPr/>
              <a:t>25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1D26A1A-36CD-C544-A1A4-2DE32DC0D730}" type="slidenum">
              <a:rPr lang="en-US" altLang="fr-FR" sz="1200" b="0">
                <a:latin typeface="Times" charset="0"/>
              </a:rPr>
              <a:pPr/>
              <a:t>26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7BA785DC-DFE6-B14A-A518-58BB9A5B9A9C}" type="slidenum">
              <a:rPr lang="en-US" altLang="fr-FR" sz="1200" b="0">
                <a:latin typeface="Times" charset="0"/>
              </a:rPr>
              <a:pPr/>
              <a:t>27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C8724FD-7A6A-C04E-93CD-68DB939CA0E2}" type="slidenum">
              <a:rPr lang="en-US" altLang="fr-FR" sz="1200" b="0">
                <a:latin typeface="Times" charset="0"/>
              </a:rPr>
              <a:pPr/>
              <a:t>28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4B09069-4536-4343-8A85-7765D220610F}" type="slidenum">
              <a:rPr lang="en-US" altLang="fr-FR" sz="1200" b="0">
                <a:latin typeface="Times" charset="0"/>
              </a:rPr>
              <a:pPr/>
              <a:t>29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D02FF5B-7FEE-4B46-870D-55F90B68C00A}" type="slidenum">
              <a:rPr lang="en-US" altLang="fr-FR" sz="1200" b="0">
                <a:latin typeface="Times" charset="0"/>
              </a:rPr>
              <a:pPr/>
              <a:t>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624456B7-1A99-D443-86D3-CDA4E2E52EBD}" type="slidenum">
              <a:rPr lang="en-US" altLang="fr-FR" sz="1200" b="0">
                <a:latin typeface="Times" charset="0"/>
              </a:rPr>
              <a:pPr/>
              <a:t>30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C82AEA5-B564-9246-B6B2-80C8AF9D41F1}" type="slidenum">
              <a:rPr lang="en-US" altLang="fr-FR" sz="1200" b="0">
                <a:latin typeface="Times" charset="0"/>
              </a:rPr>
              <a:pPr/>
              <a:t>31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165F80C9-43B2-774D-AC9B-1B3FC7650C82}" type="slidenum">
              <a:rPr lang="en-US" altLang="fr-FR" sz="1200" b="0">
                <a:latin typeface="Times" charset="0"/>
              </a:rPr>
              <a:pPr/>
              <a:t>32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043FDB2-89B8-334F-8EB9-DCB901BF76E1}" type="slidenum">
              <a:rPr lang="en-US" altLang="fr-FR" sz="1200" b="0">
                <a:latin typeface="Times" charset="0"/>
              </a:rPr>
              <a:pPr/>
              <a:t>33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2F7A1929-8ECB-3A45-8D8F-E28F50FA2AAE}" type="slidenum">
              <a:rPr lang="en-US" altLang="fr-FR" sz="1200" b="0">
                <a:latin typeface="Times" charset="0"/>
              </a:rPr>
              <a:pPr/>
              <a:t>34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AF4C4F3-5F9B-9C41-B097-B5179CE44792}" type="slidenum">
              <a:rPr lang="en-US" altLang="fr-FR" sz="1200" b="0">
                <a:latin typeface="Times" charset="0"/>
              </a:rPr>
              <a:pPr/>
              <a:t>35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/>
          <p:cNvSpPr txBox="1">
            <a:spLocks noGrp="1" noChangeArrowheads="1"/>
          </p:cNvSpPr>
          <p:nvPr/>
        </p:nvSpPr>
        <p:spPr bwMode="auto">
          <a:xfrm>
            <a:off x="3957638" y="8807450"/>
            <a:ext cx="30273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85" tIns="46442" rIns="92885" bIns="46442" anchor="b"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 algn="r"/>
            <a:fld id="{FBB89040-72D2-1E41-B550-F0BBD3319FAA}" type="slidenum">
              <a:rPr lang="en-US" altLang="fr-FR" sz="1200" b="0">
                <a:latin typeface="Times" charset="0"/>
              </a:rPr>
              <a:pPr algn="r"/>
              <a:t>36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73DDFA9-07D1-104D-95A6-4A652295E48E}" type="slidenum">
              <a:rPr lang="en-US" altLang="fr-FR" sz="1200" b="0">
                <a:latin typeface="Times" charset="0"/>
              </a:rPr>
              <a:pPr/>
              <a:t>37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A4ACCCD2-4872-CA46-9918-05FEBD64DB43}" type="slidenum">
              <a:rPr lang="en-US" altLang="fr-FR" sz="1200" b="0">
                <a:latin typeface="Times" charset="0"/>
              </a:rPr>
              <a:pPr/>
              <a:t>38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34D79443-CF3D-8F48-87F4-76A0B8532CD3}" type="slidenum">
              <a:rPr lang="en-US" altLang="fr-FR" sz="1200" b="0">
                <a:latin typeface="Times" charset="0"/>
              </a:rPr>
              <a:pPr/>
              <a:t>39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32061396-ED95-4243-B332-AC6CC074ED76}" type="slidenum">
              <a:rPr lang="en-US" altLang="fr-FR" sz="1200" b="0">
                <a:latin typeface="Times" charset="0"/>
              </a:rPr>
              <a:pPr/>
              <a:t>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D3BA1BA-8152-5941-8384-5A1A83BCAE7D}" type="slidenum">
              <a:rPr lang="en-US" altLang="fr-FR" sz="1200" b="0">
                <a:latin typeface="Times" charset="0"/>
              </a:rPr>
              <a:pPr/>
              <a:t>40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75275A89-C970-4947-A23F-F39E562944C9}" type="slidenum">
              <a:rPr lang="en-US" altLang="fr-FR" sz="1200" b="0">
                <a:latin typeface="Times" charset="0"/>
              </a:rPr>
              <a:pPr/>
              <a:t>41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4FC16D5E-8753-BF45-BD0C-39DDE8437496}" type="slidenum">
              <a:rPr lang="en-US" altLang="fr-FR" sz="1200" b="0">
                <a:latin typeface="Times" charset="0"/>
              </a:rPr>
              <a:pPr/>
              <a:t>42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AFB2CAA9-C8F6-D44B-AC2A-A09B54E0E5E9}" type="slidenum">
              <a:rPr lang="en-US" altLang="fr-FR" sz="1200" b="0">
                <a:latin typeface="Times" charset="0"/>
              </a:rPr>
              <a:pPr/>
              <a:t>43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2242BA05-F4E9-2246-9D4B-024120E6CFF4}" type="slidenum">
              <a:rPr lang="en-US" altLang="fr-FR" sz="1200" b="0">
                <a:latin typeface="Times" charset="0"/>
              </a:rPr>
              <a:pPr/>
              <a:t>44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FEE4F2B3-4675-8D4C-9200-C02CDEC583B9}" type="slidenum">
              <a:rPr lang="en-US" altLang="fr-FR" sz="1200" b="0">
                <a:latin typeface="Times" charset="0"/>
              </a:rPr>
              <a:pPr/>
              <a:t>45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38F31AF2-318E-1942-9DEE-6267E619C94E}" type="slidenum">
              <a:rPr lang="en-US" altLang="fr-FR" sz="1200" b="0">
                <a:latin typeface="Times" charset="0"/>
              </a:rPr>
              <a:pPr/>
              <a:t>46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43E91A4D-60C1-334B-99D3-D2EAD3664064}" type="slidenum">
              <a:rPr lang="en-US" altLang="fr-FR" sz="1200" b="0">
                <a:latin typeface="Times" charset="0"/>
              </a:rPr>
              <a:pPr/>
              <a:t>47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717E4789-1D5D-9B4B-89C7-98E40188B41E}" type="slidenum">
              <a:rPr lang="en-US" altLang="fr-FR" sz="1200" b="0">
                <a:latin typeface="Times" charset="0"/>
              </a:rPr>
              <a:pPr/>
              <a:t>48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D1358F6E-8135-6E46-8BF7-6F93248BF76D}" type="slidenum">
              <a:rPr lang="en-US" altLang="fr-FR" sz="1200" b="0">
                <a:latin typeface="Times" charset="0"/>
              </a:rPr>
              <a:pPr/>
              <a:t>49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DF9F6BFA-AFEE-C541-B91C-0272093423E5}" type="slidenum">
              <a:rPr lang="en-US" altLang="fr-FR" sz="1200" b="0">
                <a:latin typeface="Times" charset="0"/>
              </a:rPr>
              <a:pPr/>
              <a:t>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6A115C48-F4D5-364F-9061-CE3A27AE2DBF}" type="slidenum">
              <a:rPr lang="en-US" altLang="fr-FR" sz="1200" b="0">
                <a:latin typeface="Times" charset="0"/>
              </a:rPr>
              <a:pPr/>
              <a:t>50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BBB66563-0423-7A4A-AC17-5864805B0FDD}" type="slidenum">
              <a:rPr lang="en-US" altLang="fr-FR" sz="1200" b="0">
                <a:latin typeface="Times" charset="0"/>
              </a:rPr>
              <a:pPr/>
              <a:t>51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1E3AF59E-9770-7D41-818F-8B2D554E655D}" type="slidenum">
              <a:rPr lang="en-US" altLang="fr-FR" sz="1200" b="0">
                <a:latin typeface="Times" charset="0"/>
              </a:rPr>
              <a:pPr/>
              <a:t>52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DD6CBF11-54AC-D94A-9FC2-9EB5A75CE3F1}" type="slidenum">
              <a:rPr lang="en-US" altLang="fr-FR" sz="1200" b="0">
                <a:latin typeface="Times" charset="0"/>
              </a:rPr>
              <a:pPr/>
              <a:t>53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40FDBD9-33E3-134D-9360-6A63FB3E3849}" type="slidenum">
              <a:rPr lang="en-US" altLang="fr-FR" sz="1200" b="0">
                <a:latin typeface="Times" charset="0"/>
              </a:rPr>
              <a:pPr/>
              <a:t>54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4A28142F-DA00-A440-9578-96185BD44590}" type="slidenum">
              <a:rPr lang="en-US" altLang="fr-FR" sz="1200" b="0">
                <a:latin typeface="Times" charset="0"/>
              </a:rPr>
              <a:pPr/>
              <a:t>55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6F7CF684-02E5-8445-A837-7DB19CBC0E49}" type="slidenum">
              <a:rPr lang="en-US" altLang="fr-FR" sz="1200" b="0">
                <a:latin typeface="Times" charset="0"/>
              </a:rPr>
              <a:pPr/>
              <a:t>56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8166A2B2-4C68-3C4C-B61E-8B368E64533D}" type="slidenum">
              <a:rPr lang="en-US" altLang="fr-FR" sz="1200" b="0">
                <a:latin typeface="Times" charset="0"/>
              </a:rPr>
              <a:pPr/>
              <a:t>57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1CF405A9-E7DD-5E4C-99C9-C11598969912}" type="slidenum">
              <a:rPr lang="en-US" altLang="fr-FR" sz="1200" b="0">
                <a:latin typeface="Times" charset="0"/>
              </a:rPr>
              <a:pPr/>
              <a:t>58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77DD06EE-E18A-D749-9E9F-A3CABCEFED16}" type="slidenum">
              <a:rPr lang="en-US" altLang="fr-FR" sz="1200" b="0">
                <a:latin typeface="Times" charset="0"/>
              </a:rPr>
              <a:pPr/>
              <a:t>59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8E9CCC8-CFB4-2F46-BA34-4F1D59451386}" type="slidenum">
              <a:rPr lang="en-US" altLang="fr-FR" sz="1200" b="0">
                <a:latin typeface="Times" charset="0"/>
              </a:rPr>
              <a:pPr/>
              <a:t>6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96E3D1AC-721A-0F41-B427-1884A738FB78}" type="slidenum">
              <a:rPr lang="en-US" altLang="fr-FR" sz="1200" b="0">
                <a:latin typeface="Times" charset="0"/>
              </a:rPr>
              <a:pPr/>
              <a:t>60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882393BF-DC75-114E-BB04-3666400B97A4}" type="slidenum">
              <a:rPr lang="en-US" altLang="fr-FR" sz="1200" b="0">
                <a:latin typeface="Times" charset="0"/>
              </a:rPr>
              <a:pPr/>
              <a:t>61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CFAB0243-941C-B541-9461-4CF0DF2C4AF2}" type="slidenum">
              <a:rPr lang="en-US" altLang="fr-FR" sz="1200" b="0">
                <a:latin typeface="Times" charset="0"/>
              </a:rPr>
              <a:pPr/>
              <a:t>62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A1B836A7-F164-4B4F-8485-4881E295B8D4}" type="slidenum">
              <a:rPr lang="en-US" altLang="fr-FR" sz="1200" b="0">
                <a:latin typeface="Times" charset="0"/>
              </a:rPr>
              <a:pPr/>
              <a:t>63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059493CA-6351-5840-B3AA-30C1998A2CB8}" type="slidenum">
              <a:rPr lang="en-US" altLang="fr-FR" sz="1200" b="0">
                <a:latin typeface="Times" charset="0"/>
              </a:rPr>
              <a:pPr/>
              <a:t>64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24E90DE1-BE13-6C40-AD37-5C9F9A671A96}" type="slidenum">
              <a:rPr lang="en-US" altLang="fr-FR" sz="1200" b="0">
                <a:latin typeface="Times" charset="0"/>
              </a:rPr>
              <a:pPr/>
              <a:t>7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ADB4EB75-B536-7E4B-AE12-870A1CA78517}" type="slidenum">
              <a:rPr lang="en-US" altLang="fr-FR" sz="1200" b="0">
                <a:latin typeface="Times" charset="0"/>
              </a:rPr>
              <a:pPr/>
              <a:t>8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 defTabSz="928688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fld id="{E1D36A01-E455-524E-8F7D-13DA0C25BE84}" type="slidenum">
              <a:rPr lang="en-US" altLang="fr-FR" sz="1200" b="0">
                <a:latin typeface="Times" charset="0"/>
              </a:rPr>
              <a:pPr/>
              <a:t>9</a:t>
            </a:fld>
            <a:endParaRPr lang="en-US" altLang="fr-FR" sz="1200" b="0">
              <a:latin typeface="Times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altLang="fr-FR">
              <a:latin typeface="Times New Roman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9EFBF-6DD1-604E-82B2-1D1BC852EED0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77E2D-4A5E-FA41-8E65-C889847CF093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88688-0395-554A-9483-CC0407B3C98C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0A837-98D6-FB41-98B8-5C2A96D6BA39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43419-1EA6-554E-A393-73D0E161F1E7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B9BE2-7987-DC4D-B945-9F5946D0AE7A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18148-E964-7143-8399-5D9A5FC18749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7660B-A478-7D46-B98D-6B4DBD52DEDE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D652A-7173-CB43-BD5A-D5F53FACE2A9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65203-BA91-9747-B1EB-F3F03886AC9E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3E1D-39D8-224B-8260-3EEA8A981537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pour modifier les styles du texte du masque</a:t>
            </a:r>
          </a:p>
          <a:p>
            <a:pPr lvl="1"/>
            <a:r>
              <a:rPr lang="fr-CA" altLang="fr-FR"/>
              <a:t>Deuxième niveau</a:t>
            </a:r>
          </a:p>
          <a:p>
            <a:pPr lvl="2"/>
            <a:r>
              <a:rPr lang="fr-CA" altLang="fr-FR"/>
              <a:t>Troisième niveau</a:t>
            </a:r>
          </a:p>
          <a:p>
            <a:pPr lvl="3"/>
            <a:r>
              <a:rPr lang="fr-CA" altLang="fr-FR"/>
              <a:t>Quatrième niveau</a:t>
            </a:r>
          </a:p>
          <a:p>
            <a:pPr lvl="4"/>
            <a:r>
              <a:rPr lang="fr-CA" alt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charset="0"/>
              </a:defRPr>
            </a:lvl1pPr>
          </a:lstStyle>
          <a:p>
            <a:pPr>
              <a:defRPr/>
            </a:pPr>
            <a:fld id="{04EEC655-69DA-C943-AA22-42CF710F4BE8}" type="slidenum">
              <a:rPr lang="fr-CA" altLang="x-none"/>
              <a:pPr>
                <a:defRPr/>
              </a:pPr>
              <a:t>‹#›</a:t>
            </a:fld>
            <a:endParaRPr lang="fr-CA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http://www.youtube.com/watch?v=1q-VTKPweuk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http://www.youtube.com/watch?v=1q-VTKPweuk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2.jpeg"/><Relationship Id="rId6" Type="http://schemas.openxmlformats.org/officeDocument/2006/relationships/image" Target="../media/image1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2.jpeg"/><Relationship Id="rId6" Type="http://schemas.openxmlformats.org/officeDocument/2006/relationships/image" Target="../media/image11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2.jpeg"/><Relationship Id="rId6" Type="http://schemas.openxmlformats.org/officeDocument/2006/relationships/image" Target="../media/image12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2.jpeg"/><Relationship Id="rId6" Type="http://schemas.openxmlformats.org/officeDocument/2006/relationships/image" Target="../media/image13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2.jpeg"/><Relationship Id="rId6" Type="http://schemas.openxmlformats.org/officeDocument/2006/relationships/image" Target="../media/image14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8.xml"/><Relationship Id="rId5" Type="http://schemas.openxmlformats.org/officeDocument/2006/relationships/image" Target="../media/image2.jpeg"/><Relationship Id="rId6" Type="http://schemas.openxmlformats.org/officeDocument/2006/relationships/image" Target="../media/image21.png"/><Relationship Id="rId1" Type="http://schemas.microsoft.com/office/2007/relationships/media" Target="../media/media6.mpg"/><Relationship Id="rId2" Type="http://schemas.openxmlformats.org/officeDocument/2006/relationships/video" Target="../media/media6.m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5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26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wmf"/><Relationship Id="rId5" Type="http://schemas.openxmlformats.org/officeDocument/2006/relationships/image" Target="../media/image29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30.wmf"/><Relationship Id="rId5" Type="http://schemas.openxmlformats.org/officeDocument/2006/relationships/image" Target="../media/image31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6" Type="http://schemas.openxmlformats.org/officeDocument/2006/relationships/image" Target="../media/image34.wmf"/><Relationship Id="rId7" Type="http://schemas.openxmlformats.org/officeDocument/2006/relationships/image" Target="../media/image35.w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6" Type="http://schemas.openxmlformats.org/officeDocument/2006/relationships/image" Target="../media/image34.wmf"/><Relationship Id="rId7" Type="http://schemas.openxmlformats.org/officeDocument/2006/relationships/image" Target="../media/image35.w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6" Type="http://schemas.openxmlformats.org/officeDocument/2006/relationships/image" Target="../media/image34.wmf"/><Relationship Id="rId7" Type="http://schemas.openxmlformats.org/officeDocument/2006/relationships/image" Target="../media/image35.w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2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4" Type="http://schemas.openxmlformats.org/officeDocument/2006/relationships/image" Target="../media/image2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388" y="1385888"/>
            <a:ext cx="8804275" cy="49561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fr-CA" altLang="x-none" dirty="0" smtClean="0"/>
              <a:t> </a:t>
            </a:r>
            <a:r>
              <a:rPr lang="fr-CA" altLang="x-none" sz="3600" b="0" u="sng" dirty="0" smtClean="0"/>
              <a:t>Sensibilité</a:t>
            </a:r>
            <a:r>
              <a:rPr lang="fr-CA" altLang="x-none" sz="3600" b="0" dirty="0" smtClean="0"/>
              <a:t>:  IRM        HINTS          (CT)</a:t>
            </a:r>
            <a:endParaRPr lang="fr-CA" altLang="x-none" sz="2000" b="0" dirty="0" smtClean="0"/>
          </a:p>
          <a:p>
            <a:pPr>
              <a:defRPr/>
            </a:pPr>
            <a:r>
              <a:rPr lang="fr-CA" altLang="x-none" dirty="0" smtClean="0"/>
              <a:t>                                             </a:t>
            </a:r>
          </a:p>
          <a:p>
            <a:pPr>
              <a:defRPr/>
            </a:pPr>
            <a:r>
              <a:rPr lang="fr-CA" altLang="x-none" dirty="0" smtClean="0"/>
              <a:t>                           </a:t>
            </a:r>
            <a:r>
              <a:rPr lang="fr-CA" altLang="x-none" sz="4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72%</a:t>
            </a: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fr-CA" altLang="x-none" sz="4800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100%</a:t>
            </a: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CA" altLang="x-none" sz="1400" dirty="0" smtClean="0"/>
              <a:t>p=0.004</a:t>
            </a:r>
            <a:r>
              <a:rPr lang="fr-CA" altLang="x-none" sz="1800" dirty="0" smtClean="0"/>
              <a:t>   </a:t>
            </a:r>
            <a:r>
              <a:rPr lang="fr-CA" altLang="x-none" sz="4000" dirty="0" smtClean="0"/>
              <a:t>(</a:t>
            </a:r>
            <a:r>
              <a:rPr lang="fr-CA" altLang="x-none" sz="4000" u="sng" dirty="0" smtClean="0"/>
              <a:t>16%)</a:t>
            </a:r>
          </a:p>
          <a:p>
            <a:pPr>
              <a:defRPr/>
            </a:pPr>
            <a:endParaRPr lang="fr-CA" altLang="x-none" dirty="0" smtClean="0"/>
          </a:p>
          <a:p>
            <a:pPr>
              <a:defRPr/>
            </a:pPr>
            <a:r>
              <a:rPr lang="fr-CA" altLang="x-none" dirty="0" smtClean="0"/>
              <a:t> </a:t>
            </a:r>
            <a:r>
              <a:rPr lang="fr-CA" altLang="x-none" sz="2800" b="0" u="sng" dirty="0" smtClean="0"/>
              <a:t>Spécificité</a:t>
            </a:r>
            <a:r>
              <a:rPr lang="fr-CA" altLang="x-none" sz="2800" b="0" dirty="0" smtClean="0"/>
              <a:t>:       </a:t>
            </a:r>
            <a:r>
              <a:rPr lang="fr-CA" altLang="x-none" sz="28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100%              96%  </a:t>
            </a:r>
            <a:r>
              <a:rPr lang="fr-CA" altLang="x-none" sz="1400" b="0" dirty="0" smtClean="0"/>
              <a:t>p=1.0</a:t>
            </a:r>
          </a:p>
          <a:p>
            <a:pPr>
              <a:defRPr/>
            </a:pPr>
            <a:endParaRPr lang="fr-CA" altLang="x-none" dirty="0" smtClean="0"/>
          </a:p>
          <a:p>
            <a:pPr>
              <a:defRPr/>
            </a:pPr>
            <a:endParaRPr lang="fr-CA" altLang="x-none" sz="2000" dirty="0" smtClean="0"/>
          </a:p>
          <a:p>
            <a:pPr>
              <a:defRPr/>
            </a:pPr>
            <a:r>
              <a:rPr lang="fr-CA" altLang="x-none" sz="2800" dirty="0" smtClean="0"/>
              <a:t>IRM</a:t>
            </a:r>
            <a:r>
              <a:rPr lang="fr-CA" altLang="x-none" dirty="0" smtClean="0"/>
              <a:t> </a:t>
            </a:r>
            <a:r>
              <a:rPr lang="fr-CA" altLang="x-none" b="0" dirty="0" smtClean="0"/>
              <a:t>initial (phase aigue)</a:t>
            </a:r>
            <a:r>
              <a:rPr lang="fr-CA" altLang="x-none" dirty="0" smtClean="0"/>
              <a:t>: </a:t>
            </a:r>
          </a:p>
          <a:p>
            <a:pPr>
              <a:defRPr/>
            </a:pPr>
            <a:r>
              <a:rPr lang="fr-CA" altLang="x-none" b="0" dirty="0"/>
              <a:t> </a:t>
            </a:r>
            <a:r>
              <a:rPr lang="fr-CA" altLang="x-none" b="0" dirty="0" smtClean="0"/>
              <a:t>     8 </a:t>
            </a:r>
            <a:r>
              <a:rPr lang="fr-CA" altLang="x-none" b="0" dirty="0"/>
              <a:t>patients faux négatifs: prouvés IRM &gt; 3jours (2-10 </a:t>
            </a:r>
            <a:r>
              <a:rPr lang="fr-CA" altLang="x-none" b="0" dirty="0" smtClean="0"/>
              <a:t>jours)</a:t>
            </a:r>
          </a:p>
          <a:p>
            <a:pPr>
              <a:defRPr/>
            </a:pPr>
            <a:r>
              <a:rPr lang="fr-CA" altLang="x-none" b="0" dirty="0"/>
              <a:t> </a:t>
            </a:r>
            <a:r>
              <a:rPr lang="fr-CA" altLang="x-none" b="0" dirty="0" smtClean="0"/>
              <a:t>                  lésions </a:t>
            </a:r>
            <a:r>
              <a:rPr lang="fr-CA" altLang="x-none" b="0" dirty="0"/>
              <a:t>latérales pontiques ou </a:t>
            </a:r>
            <a:r>
              <a:rPr lang="fr-CA" altLang="x-none" b="0" dirty="0" smtClean="0"/>
              <a:t>médulla. </a:t>
            </a:r>
            <a:endParaRPr lang="fr-CA" altLang="x-none" b="0" dirty="0"/>
          </a:p>
          <a:p>
            <a:pPr>
              <a:defRPr/>
            </a:pPr>
            <a:endParaRPr lang="fr-CA" altLang="x-none" dirty="0" smtClean="0"/>
          </a:p>
        </p:txBody>
      </p:sp>
      <p:pic>
        <p:nvPicPr>
          <p:cNvPr id="337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63" y="6165850"/>
            <a:ext cx="3235325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65350" y="331788"/>
            <a:ext cx="4833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800">
                <a:latin typeface="Trebuchet MS" charset="0"/>
              </a:rPr>
              <a:t>Type 1: Vertiges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1450" y="-36513"/>
            <a:ext cx="8424863" cy="7786688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fr-CA" altLang="x-none" sz="4400" dirty="0" smtClean="0">
                <a:latin typeface="Times New Roman" charset="0"/>
              </a:rPr>
              <a:t>               </a:t>
            </a:r>
            <a:r>
              <a:rPr lang="fr-CA" altLang="x-none" sz="4800" dirty="0" smtClean="0">
                <a:latin typeface="Times New Roman" charset="0"/>
              </a:rPr>
              <a:t>HINTS: Nystagmus</a:t>
            </a:r>
            <a:r>
              <a:rPr lang="fr-CA" altLang="x-none" sz="6000" dirty="0" smtClean="0"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fr-CA" altLang="x-none" sz="4000" dirty="0" smtClean="0">
                <a:latin typeface="Times New Roman" charset="0"/>
              </a:rPr>
              <a:t>  </a:t>
            </a:r>
            <a:r>
              <a:rPr lang="fr-CA" altLang="x-none" sz="3600" u="sng" dirty="0" smtClean="0">
                <a:latin typeface="Times New Roman" charset="0"/>
              </a:rPr>
              <a:t>Vestibulaire Périphérique:  </a:t>
            </a: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</a:t>
            </a:r>
            <a:r>
              <a:rPr lang="fr-CA" altLang="x-non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Horizontal</a:t>
            </a:r>
            <a:r>
              <a:rPr lang="fr-CA" altLang="x-none" dirty="0" smtClean="0">
                <a:latin typeface="Times New Roman" charset="0"/>
              </a:rPr>
              <a:t>: </a:t>
            </a:r>
            <a:r>
              <a:rPr lang="fr-CA" altLang="x-non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Unidirectionnel</a:t>
            </a:r>
          </a:p>
          <a:p>
            <a:pPr>
              <a:defRPr/>
            </a:pPr>
            <a:r>
              <a:rPr lang="fr-CA" altLang="x-none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  <a:r>
              <a:rPr lang="fr-CA" altLang="x-none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           </a:t>
            </a:r>
            <a:r>
              <a:rPr lang="fr-CA" altLang="x-none" sz="1800" b="0" dirty="0" smtClean="0">
                <a:latin typeface="Times New Roman" charset="0"/>
              </a:rPr>
              <a:t>Jerk</a:t>
            </a:r>
            <a:r>
              <a:rPr lang="fr-CA" altLang="x-none" sz="1800" b="0" dirty="0">
                <a:latin typeface="Times New Roman" charset="0"/>
              </a:rPr>
              <a:t>, torsion</a:t>
            </a:r>
            <a:r>
              <a:rPr lang="fr-CA" altLang="x-none" sz="1800" dirty="0">
                <a:latin typeface="Times New Roman" charset="0"/>
              </a:rPr>
              <a:t> </a:t>
            </a:r>
            <a:r>
              <a:rPr lang="fr-CA" altLang="x-none" sz="1800" b="0" dirty="0">
                <a:latin typeface="Times New Roman" charset="0"/>
              </a:rPr>
              <a:t>position centrale </a:t>
            </a:r>
          </a:p>
          <a:p>
            <a:pPr>
              <a:defRPr/>
            </a:pPr>
            <a:r>
              <a:rPr lang="fr-CA" altLang="x-none" sz="18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  <a:r>
              <a:rPr lang="fr-CA" altLang="x-none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                    </a:t>
            </a:r>
            <a:r>
              <a:rPr lang="fr-CA" altLang="x-none" sz="1800" b="0" dirty="0" smtClean="0">
                <a:latin typeface="Times New Roman" charset="0"/>
              </a:rPr>
              <a:t>Augmente regard du côté rapide,  </a:t>
            </a:r>
          </a:p>
          <a:p>
            <a:pPr>
              <a:defRPr/>
            </a:pPr>
            <a:r>
              <a:rPr lang="fr-CA" altLang="x-none" sz="1800" b="0" dirty="0" smtClean="0">
                <a:latin typeface="Times New Roman" charset="0"/>
              </a:rPr>
              <a:t>                                     Diminue/disparait regard côté lent  </a:t>
            </a:r>
          </a:p>
          <a:p>
            <a:pPr>
              <a:defRPr/>
            </a:pPr>
            <a:r>
              <a:rPr lang="fr-CA" altLang="x-none" b="0" dirty="0" smtClean="0">
                <a:latin typeface="Times New Roman" charset="0"/>
              </a:rPr>
              <a:t>       </a:t>
            </a:r>
            <a:r>
              <a:rPr lang="fr-CA" altLang="x-none" sz="3200" dirty="0" smtClean="0">
                <a:latin typeface="Arial" charset="0"/>
              </a:rPr>
              <a:t>Signe atteinte vestibulaire du </a:t>
            </a:r>
            <a:r>
              <a:rPr lang="fr-CA" altLang="x-none" sz="3600" u="sng" dirty="0" smtClean="0">
                <a:latin typeface="Arial" charset="0"/>
              </a:rPr>
              <a:t>côté lent</a:t>
            </a:r>
          </a:p>
          <a:p>
            <a:pPr>
              <a:defRPr/>
            </a:pPr>
            <a:endParaRPr lang="fr-CA" altLang="x-none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4000" dirty="0" smtClean="0">
                <a:latin typeface="Times New Roman" charset="0"/>
              </a:rPr>
              <a:t>  </a:t>
            </a:r>
            <a:r>
              <a:rPr lang="fr-CA" altLang="x-none" sz="3600" u="sng" dirty="0" smtClean="0">
                <a:latin typeface="Times New Roman" charset="0"/>
              </a:rPr>
              <a:t>Central: </a:t>
            </a: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</a:t>
            </a:r>
            <a:r>
              <a:rPr lang="fr-CA" altLang="x-non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Horizontal</a:t>
            </a:r>
            <a:r>
              <a:rPr lang="fr-CA" altLang="x-none" sz="3200" dirty="0">
                <a:latin typeface="Times New Roman" charset="0"/>
              </a:rPr>
              <a:t>: </a:t>
            </a:r>
            <a:r>
              <a:rPr lang="fr-CA" altLang="x-none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Multidirectionnel</a:t>
            </a:r>
            <a:endParaRPr lang="fr-CA" altLang="x-none" sz="3200" b="0" dirty="0">
              <a:latin typeface="Times New Roman" charset="0"/>
            </a:endParaRPr>
          </a:p>
          <a:p>
            <a:pPr>
              <a:defRPr/>
            </a:pPr>
            <a:r>
              <a:rPr lang="fr-CA" altLang="x-non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Vertical</a:t>
            </a: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  <a:r>
              <a:rPr lang="fr-CA" altLang="x-none" b="0" dirty="0" smtClean="0">
                <a:latin typeface="Times New Roman" charset="0"/>
              </a:rPr>
              <a:t>: haut ou bas</a:t>
            </a:r>
          </a:p>
          <a:p>
            <a:pPr>
              <a:defRPr/>
            </a:pPr>
            <a:endParaRPr lang="fr-CA" altLang="x-none" b="0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b="0" dirty="0" smtClean="0">
                <a:latin typeface="Times New Roman" charset="0"/>
              </a:rPr>
              <a:t>         Vidéos You Tube  HINTS: Dr Peter Johns Université Ottawa</a:t>
            </a:r>
          </a:p>
          <a:p>
            <a:pPr>
              <a:defRPr/>
            </a:pPr>
            <a:r>
              <a:rPr lang="fr-CA" altLang="x-none" b="0" dirty="0" smtClean="0">
                <a:latin typeface="Times New Roman" charset="0"/>
              </a:rPr>
              <a:t>                   </a:t>
            </a:r>
            <a:r>
              <a:rPr lang="fr-CA" u="sng" dirty="0">
                <a:solidFill>
                  <a:srgbClr val="FF0000"/>
                </a:solidFill>
                <a:hlinkClick r:id="rId4"/>
              </a:rPr>
              <a:t>www.youtube.com/watch?v=1q-VTKPweuk</a:t>
            </a:r>
            <a:r>
              <a:rPr lang="fr-FR" dirty="0"/>
              <a:t> </a:t>
            </a:r>
            <a:r>
              <a:rPr lang="fr-FR" dirty="0" smtClean="0"/>
              <a:t> </a:t>
            </a:r>
            <a:r>
              <a:rPr lang="fr-CA" altLang="x-none" b="0" dirty="0" smtClean="0"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</a:t>
            </a: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</a:t>
            </a:r>
            <a:endParaRPr lang="fr-CA" altLang="x-none" dirty="0" smtClean="0"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latin typeface="Times New Roman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15875" y="1412875"/>
            <a:ext cx="93614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800"/>
              <a:t>                   </a:t>
            </a:r>
            <a:r>
              <a:rPr lang="fr-CA" altLang="fr-FR" sz="7200"/>
              <a:t>HINTS</a:t>
            </a:r>
            <a:r>
              <a:rPr lang="fr-CA" altLang="fr-FR" sz="6000"/>
              <a:t> </a:t>
            </a:r>
            <a:r>
              <a:rPr lang="fr-CA" altLang="fr-FR" sz="2400" b="0"/>
              <a:t>Vidéo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 b="0"/>
              <a:t>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/>
              <a:t>                Dr Peter Johns, Université Ottawa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b="0"/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hlinkClick r:id="rId4"/>
              </a:rPr>
              <a:t>    </a:t>
            </a:r>
            <a:r>
              <a:rPr lang="fr-CA" altLang="fr-FR" u="sng">
                <a:solidFill>
                  <a:srgbClr val="FF0000"/>
                </a:solidFill>
                <a:latin typeface="Trebuchet MS" charset="0"/>
                <a:hlinkClick r:id="rId4"/>
              </a:rPr>
              <a:t>www.youtube.com/watch?v=1q-VTKPweuk</a:t>
            </a:r>
            <a:r>
              <a:rPr lang="fr-FR" altLang="fr-FR">
                <a:latin typeface="Trebuchet MS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0"/>
              <a:t>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b="0"/>
              <a:t>                                       </a:t>
            </a:r>
            <a:r>
              <a:rPr lang="fr-CA" altLang="fr-FR" b="0"/>
              <a:t>YouTube</a:t>
            </a:r>
            <a:r>
              <a:rPr lang="fr-FR" altLang="fr-FR">
                <a:latin typeface="Trebuchet MS" charset="0"/>
              </a:rPr>
              <a:t> </a:t>
            </a:r>
            <a:r>
              <a:rPr lang="fr-CA" altLang="fr-FR" b="0"/>
              <a:t> </a:t>
            </a:r>
            <a:endParaRPr lang="fr-CA" altLang="fr-FR"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ystagmus labyrinthit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468313" y="5567363"/>
            <a:ext cx="8221662" cy="1003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  <p:sp>
        <p:nvSpPr>
          <p:cNvPr id="39941" name="ZoneTexte 5"/>
          <p:cNvSpPr txBox="1">
            <a:spLocks noChangeArrowheads="1"/>
          </p:cNvSpPr>
          <p:nvPr/>
        </p:nvSpPr>
        <p:spPr bwMode="auto">
          <a:xfrm>
            <a:off x="2286000" y="5591175"/>
            <a:ext cx="59578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b="0" dirty="0">
                <a:latin typeface="Trebuchet MS" charset="0"/>
              </a:rPr>
              <a:t>   Nystagmus unidirectionnel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dirty="0">
                <a:latin typeface="Trebuchet MS" charset="0"/>
              </a:rPr>
              <a:t>    Vestibulaire périphérique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ystagmus centr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2484438" y="5229225"/>
            <a:ext cx="4175125" cy="7207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  <p:sp>
        <p:nvSpPr>
          <p:cNvPr id="41987" name="ZoneTexte 5"/>
          <p:cNvSpPr txBox="1">
            <a:spLocks noChangeArrowheads="1"/>
          </p:cNvSpPr>
          <p:nvPr/>
        </p:nvSpPr>
        <p:spPr bwMode="auto">
          <a:xfrm>
            <a:off x="539750" y="5159375"/>
            <a:ext cx="8280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         Nystagmus multidirectionnel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                            Central  </a:t>
            </a:r>
          </a:p>
        </p:txBody>
      </p:sp>
      <p:sp>
        <p:nvSpPr>
          <p:cNvPr id="41989" name="Rectangle 2"/>
          <p:cNvSpPr>
            <a:spLocks noChangeArrowheads="1"/>
          </p:cNvSpPr>
          <p:nvPr/>
        </p:nvSpPr>
        <p:spPr bwMode="auto">
          <a:xfrm>
            <a:off x="0" y="5229200"/>
            <a:ext cx="9144000" cy="16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  <p:sp>
        <p:nvSpPr>
          <p:cNvPr id="41990" name="ZoneTexte 8"/>
          <p:cNvSpPr txBox="1">
            <a:spLocks noChangeArrowheads="1"/>
          </p:cNvSpPr>
          <p:nvPr/>
        </p:nvSpPr>
        <p:spPr bwMode="auto">
          <a:xfrm>
            <a:off x="827088" y="5516563"/>
            <a:ext cx="8280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         Nystagmus multidirectionnel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                            Central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850" y="-146050"/>
            <a:ext cx="9144000" cy="7294563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buFontTx/>
              <a:buChar char="-"/>
              <a:defRPr/>
            </a:pPr>
            <a:endParaRPr lang="fr-CA" altLang="x-none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6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</a:t>
            </a: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HINTS: HIT</a:t>
            </a:r>
            <a:endParaRPr lang="fr-CA" altLang="x-none" sz="4800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1800" b="0" dirty="0">
                <a:latin typeface="Times New Roman" charset="0"/>
              </a:rPr>
              <a:t> </a:t>
            </a:r>
            <a:r>
              <a:rPr lang="fr-CA" altLang="x-none" sz="1800" b="0" dirty="0" smtClean="0">
                <a:latin typeface="Times New Roman" charset="0"/>
              </a:rPr>
              <a:t>   </a:t>
            </a:r>
            <a:r>
              <a:rPr lang="fr-CA" altLang="x-none" sz="2000" b="0" dirty="0" smtClean="0">
                <a:latin typeface="Times New Roman" charset="0"/>
              </a:rPr>
              <a:t>Patient regarde nez. </a:t>
            </a:r>
            <a:r>
              <a:rPr lang="fr-CA" altLang="x-none" sz="2000" b="0" dirty="0">
                <a:latin typeface="Times New Roman" charset="0"/>
              </a:rPr>
              <a:t>Rotation </a:t>
            </a:r>
            <a:r>
              <a:rPr lang="fr-CA" altLang="x-none" sz="2000" b="0" u="sng" dirty="0">
                <a:latin typeface="Times New Roman" charset="0"/>
              </a:rPr>
              <a:t>passive</a:t>
            </a:r>
            <a:r>
              <a:rPr lang="fr-CA" altLang="x-none" sz="2000" b="0" dirty="0">
                <a:latin typeface="Times New Roman" charset="0"/>
              </a:rPr>
              <a:t> par </a:t>
            </a:r>
            <a:r>
              <a:rPr lang="fr-CA" altLang="x-none" sz="2000" b="0" dirty="0" smtClean="0">
                <a:latin typeface="Times New Roman" charset="0"/>
              </a:rPr>
              <a:t>examinateur de latéral </a:t>
            </a:r>
            <a:r>
              <a:rPr lang="fr-CA" altLang="x-none" sz="2000" b="0" u="sng" dirty="0" smtClean="0">
                <a:latin typeface="Times New Roman" charset="0"/>
              </a:rPr>
              <a:t>VERS</a:t>
            </a:r>
            <a:r>
              <a:rPr lang="fr-CA" altLang="x-none" sz="2000" b="0" dirty="0" smtClean="0">
                <a:latin typeface="Times New Roman" charset="0"/>
              </a:rPr>
              <a:t> le centre</a:t>
            </a:r>
          </a:p>
          <a:p>
            <a:pPr>
              <a:defRPr/>
            </a:pPr>
            <a:r>
              <a:rPr lang="fr-CA" altLang="x-none" sz="2000" b="0" dirty="0" smtClean="0">
                <a:latin typeface="Times New Roman" charset="0"/>
              </a:rPr>
              <a:t>                (plus facile à interpréter, moins dangereux (trauma cervical)..</a:t>
            </a: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                         </a:t>
            </a:r>
            <a:r>
              <a:rPr lang="fr-CA" altLang="x-none" sz="3200" b="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HIT CENTRAL </a:t>
            </a:r>
          </a:p>
          <a:p>
            <a:pPr>
              <a:defRPr/>
            </a:pPr>
            <a:endParaRPr lang="fr-CA" altLang="x-none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4000" dirty="0" smtClean="0">
                <a:latin typeface="Times New Roman" charset="0"/>
              </a:rPr>
              <a:t> </a:t>
            </a:r>
            <a:r>
              <a:rPr lang="fr-CA" altLang="x-none" sz="4000" b="0" dirty="0" smtClean="0">
                <a:latin typeface="Times New Roman" charset="0"/>
              </a:rPr>
              <a:t>Yeux </a:t>
            </a:r>
            <a:r>
              <a:rPr lang="fr-CA" altLang="x-none" sz="4400" dirty="0" smtClean="0">
                <a:latin typeface="Times New Roman" charset="0"/>
              </a:rPr>
              <a:t>demeurent</a:t>
            </a:r>
            <a:r>
              <a:rPr lang="fr-CA" altLang="x-none" sz="4000" dirty="0" smtClean="0">
                <a:latin typeface="Times New Roman" charset="0"/>
              </a:rPr>
              <a:t> </a:t>
            </a:r>
            <a:r>
              <a:rPr lang="fr-CA" altLang="x-none" sz="4000" b="0" dirty="0" smtClean="0">
                <a:latin typeface="Times New Roman" charset="0"/>
              </a:rPr>
              <a:t>au centre: NORMAL </a:t>
            </a:r>
          </a:p>
          <a:p>
            <a:pPr>
              <a:defRPr/>
            </a:pPr>
            <a:r>
              <a:rPr lang="fr-CA" altLang="x-none" sz="2800" b="0" dirty="0">
                <a:latin typeface="Times New Roman" charset="0"/>
              </a:rPr>
              <a:t> </a:t>
            </a:r>
            <a:r>
              <a:rPr lang="fr-CA" altLang="x-none" sz="2800" b="0" dirty="0" smtClean="0">
                <a:latin typeface="Times New Roman" charset="0"/>
              </a:rPr>
              <a:t>                    </a:t>
            </a:r>
            <a:r>
              <a:rPr lang="fr-CA" altLang="x-none" sz="2000" b="0" dirty="0" smtClean="0">
                <a:latin typeface="Times New Roman" charset="0"/>
              </a:rPr>
              <a:t>par  mouvement égal et opposé à rotation</a:t>
            </a:r>
          </a:p>
          <a:p>
            <a:pPr>
              <a:defRPr/>
            </a:pPr>
            <a:r>
              <a:rPr lang="fr-CA" altLang="x-none" dirty="0" smtClean="0">
                <a:latin typeface="Times New Roman" charset="0"/>
              </a:rPr>
              <a:t>                                   </a:t>
            </a:r>
          </a:p>
          <a:p>
            <a:pPr>
              <a:defRPr/>
            </a:pPr>
            <a:r>
              <a:rPr lang="fr-CA" altLang="x-none" dirty="0">
                <a:latin typeface="Times New Roman" charset="0"/>
              </a:rPr>
              <a:t> </a:t>
            </a:r>
            <a:r>
              <a:rPr lang="fr-CA" altLang="x-none" dirty="0" smtClean="0">
                <a:latin typeface="Times New Roman" charset="0"/>
              </a:rPr>
              <a:t>                                   </a:t>
            </a:r>
            <a:r>
              <a:rPr lang="fr-CA" altLang="x-none" sz="3200" b="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HIT VESTIBULAIRE</a:t>
            </a:r>
          </a:p>
          <a:p>
            <a:pPr>
              <a:defRPr/>
            </a:pPr>
            <a:endParaRPr lang="fr-CA" altLang="x-none" sz="2000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4000" b="0" dirty="0" smtClean="0">
                <a:latin typeface="Times New Roman" charset="0"/>
              </a:rPr>
              <a:t>Yeux </a:t>
            </a:r>
            <a:r>
              <a:rPr lang="fr-CA" altLang="x-none" sz="4400" dirty="0" smtClean="0">
                <a:latin typeface="Times New Roman" charset="0"/>
              </a:rPr>
              <a:t>corrigent </a:t>
            </a:r>
            <a:r>
              <a:rPr lang="fr-CA" altLang="x-none" sz="4000" b="0" dirty="0" smtClean="0">
                <a:latin typeface="Times New Roman" charset="0"/>
              </a:rPr>
              <a:t>vers centre: ANORMAL</a:t>
            </a:r>
          </a:p>
          <a:p>
            <a:pPr>
              <a:defRPr/>
            </a:pPr>
            <a:r>
              <a:rPr lang="fr-CA" altLang="x-none" dirty="0" smtClean="0">
                <a:latin typeface="Times New Roman" charset="0"/>
              </a:rPr>
              <a:t>        </a:t>
            </a:r>
            <a:r>
              <a:rPr lang="fr-CA" altLang="x-none" dirty="0">
                <a:latin typeface="Times New Roman" charset="0"/>
              </a:rPr>
              <a:t> </a:t>
            </a:r>
            <a:r>
              <a:rPr lang="fr-CA" altLang="x-none" dirty="0" smtClean="0">
                <a:latin typeface="Times New Roman" charset="0"/>
              </a:rPr>
              <a:t>                      </a:t>
            </a:r>
            <a:r>
              <a:rPr lang="fr-CA" altLang="x-none" sz="1200" dirty="0" smtClean="0">
                <a:latin typeface="Times New Roman" charset="0"/>
              </a:rPr>
              <a:t> </a:t>
            </a:r>
            <a:r>
              <a:rPr lang="fr-CA" altLang="x-none" sz="1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Dx</a:t>
            </a:r>
            <a:r>
              <a:rPr lang="fr-CA" altLang="x-none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ATTEINTE VESTIBULAIRE </a:t>
            </a:r>
            <a:r>
              <a:rPr lang="fr-CA" altLang="x-none" sz="1200" dirty="0" smtClean="0">
                <a:latin typeface="Times New Roman" charset="0"/>
              </a:rPr>
              <a:t>du même côté</a:t>
            </a:r>
          </a:p>
          <a:p>
            <a:pPr>
              <a:defRPr/>
            </a:pPr>
            <a:endParaRPr lang="fr-CA" altLang="x-none" dirty="0" smtClean="0"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latin typeface="Times New Roman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ead impulse vestibulair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683568" y="5877272"/>
            <a:ext cx="7776864" cy="801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       HIT Anormal = Périphérique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1042988" y="5516563"/>
            <a:ext cx="7200900" cy="1008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  <p:pic>
        <p:nvPicPr>
          <p:cNvPr id="3" name="Head impulse centra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48132" name="ZoneTexte 5"/>
          <p:cNvSpPr txBox="1">
            <a:spLocks noChangeArrowheads="1"/>
          </p:cNvSpPr>
          <p:nvPr/>
        </p:nvSpPr>
        <p:spPr bwMode="auto">
          <a:xfrm>
            <a:off x="770690" y="6093296"/>
            <a:ext cx="7977774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b="0" dirty="0">
                <a:latin typeface="Trebuchet MS" charset="0"/>
              </a:rPr>
              <a:t>HIT</a:t>
            </a:r>
            <a:r>
              <a:rPr lang="fr-CA" altLang="fr-FR" dirty="0">
                <a:latin typeface="Trebuchet MS" charset="0"/>
              </a:rPr>
              <a:t>: Normal = Central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/>
          <p:cNvSpPr txBox="1">
            <a:spLocks noChangeArrowheads="1"/>
          </p:cNvSpPr>
          <p:nvPr/>
        </p:nvSpPr>
        <p:spPr bwMode="auto">
          <a:xfrm>
            <a:off x="104775" y="209550"/>
            <a:ext cx="9037638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fr-CA" altLang="x-none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HINTS: </a:t>
            </a:r>
            <a:r>
              <a:rPr lang="fr-CA" altLang="x-none" sz="4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Skew</a:t>
            </a: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vertical </a:t>
            </a:r>
          </a:p>
          <a:p>
            <a:pPr>
              <a:defRPr/>
            </a:pPr>
            <a:endParaRPr lang="fr-CA" altLang="x-none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800" dirty="0" err="1" smtClean="0">
                <a:latin typeface="Times New Roman" charset="0"/>
              </a:rPr>
              <a:t>Désenlignement</a:t>
            </a:r>
            <a:r>
              <a:rPr lang="fr-CA" altLang="x-none" sz="4800" dirty="0" smtClean="0">
                <a:latin typeface="Times New Roman" charset="0"/>
              </a:rPr>
              <a:t> vertical des yeux </a:t>
            </a:r>
          </a:p>
          <a:p>
            <a:pPr>
              <a:defRPr/>
            </a:pPr>
            <a:endParaRPr lang="fr-CA" altLang="x-none" sz="2000" dirty="0" smtClean="0">
              <a:latin typeface="Times New Roman" charset="0"/>
            </a:endParaRPr>
          </a:p>
          <a:p>
            <a:pPr>
              <a:defRPr/>
            </a:pPr>
            <a:endParaRPr lang="fr-CA" altLang="x-none" sz="2800" dirty="0" smtClean="0">
              <a:latin typeface="Times New Roman" charset="0"/>
            </a:endParaRPr>
          </a:p>
          <a:p>
            <a:pPr>
              <a:defRPr/>
            </a:pPr>
            <a:r>
              <a:rPr lang="fr-CA" altLang="x-none" sz="2800" dirty="0" smtClean="0">
                <a:latin typeface="Times New Roman" charset="0"/>
              </a:rPr>
              <a:t>         (saccade de </a:t>
            </a:r>
            <a:r>
              <a:rPr lang="fr-CA" altLang="x-none" sz="2800" dirty="0" err="1" smtClean="0">
                <a:latin typeface="Times New Roman" charset="0"/>
              </a:rPr>
              <a:t>refixation</a:t>
            </a:r>
            <a:r>
              <a:rPr lang="fr-CA" altLang="x-none" sz="2800" dirty="0" smtClean="0">
                <a:latin typeface="Times New Roman" charset="0"/>
              </a:rPr>
              <a:t> vers le haut ou le bas)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kew Vertical devi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2268538" y="5589240"/>
            <a:ext cx="4814887" cy="9699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  <p:sp>
        <p:nvSpPr>
          <p:cNvPr id="52228" name="ZoneTexte 4"/>
          <p:cNvSpPr txBox="1">
            <a:spLocks noChangeArrowheads="1"/>
          </p:cNvSpPr>
          <p:nvPr/>
        </p:nvSpPr>
        <p:spPr bwMode="auto">
          <a:xfrm>
            <a:off x="2268538" y="5445125"/>
            <a:ext cx="4797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Skew Deviation: Central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135937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411" name="Connecteur droit 2"/>
          <p:cNvCxnSpPr>
            <a:cxnSpLocks noChangeShapeType="1"/>
          </p:cNvCxnSpPr>
          <p:nvPr/>
        </p:nvCxnSpPr>
        <p:spPr bwMode="auto">
          <a:xfrm>
            <a:off x="5219700" y="1484313"/>
            <a:ext cx="714375" cy="95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1"/>
          <p:cNvSpPr txBox="1">
            <a:spLocks noChangeArrowheads="1"/>
          </p:cNvSpPr>
          <p:nvPr/>
        </p:nvSpPr>
        <p:spPr bwMode="auto">
          <a:xfrm>
            <a:off x="395288" y="333375"/>
            <a:ext cx="8824912" cy="72929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fr-CA" altLang="x-none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       </a:t>
            </a:r>
            <a:r>
              <a:rPr lang="fr-CA" altLang="x-none" sz="6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HINTS</a:t>
            </a: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fr-CA" altLang="fr-FR" dirty="0" smtClean="0"/>
              <a:t>Vertige </a:t>
            </a:r>
            <a:r>
              <a:rPr lang="fr-CA" altLang="fr-FR" dirty="0"/>
              <a:t>Aigu Persistant (</a:t>
            </a:r>
            <a:r>
              <a:rPr lang="fr-CA" altLang="fr-FR" b="0" dirty="0" smtClean="0"/>
              <a:t>heures/jours) </a:t>
            </a:r>
            <a:r>
              <a:rPr lang="fr-CA" altLang="fr-FR" dirty="0" smtClean="0"/>
              <a:t>avec </a:t>
            </a:r>
            <a:r>
              <a:rPr lang="fr-CA" altLang="fr-FR" dirty="0"/>
              <a:t>un </a:t>
            </a:r>
            <a:r>
              <a:rPr lang="fr-CA" altLang="fr-FR" dirty="0" smtClean="0"/>
              <a:t>nystagmus</a:t>
            </a:r>
          </a:p>
          <a:p>
            <a:pPr algn="ctr">
              <a:defRPr/>
            </a:pPr>
            <a:endParaRPr lang="fr-CA" altLang="fr-FR" sz="2000" dirty="0"/>
          </a:p>
          <a:p>
            <a:pPr>
              <a:defRPr/>
            </a:pP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RASSURANT</a:t>
            </a:r>
            <a:r>
              <a:rPr lang="fr-CA" altLang="x-none" sz="4000" dirty="0" smtClean="0">
                <a:latin typeface="Times New Roman" charset="0"/>
              </a:rPr>
              <a:t>: </a:t>
            </a:r>
            <a:r>
              <a:rPr lang="fr-CA" altLang="x-none" sz="4000" u="sng" dirty="0">
                <a:latin typeface="Times New Roman" charset="0"/>
              </a:rPr>
              <a:t>TOUS</a:t>
            </a:r>
            <a:r>
              <a:rPr lang="fr-CA" altLang="x-none" sz="4000" dirty="0">
                <a:latin typeface="Times New Roman" charset="0"/>
              </a:rPr>
              <a:t> </a:t>
            </a:r>
            <a:r>
              <a:rPr lang="fr-CA" altLang="x-none" sz="4000" b="0" dirty="0">
                <a:latin typeface="Times New Roman" charset="0"/>
              </a:rPr>
              <a:t>les </a:t>
            </a:r>
            <a:r>
              <a:rPr lang="fr-CA" altLang="x-none" sz="4000" b="0" dirty="0" smtClean="0">
                <a:latin typeface="Times New Roman" charset="0"/>
              </a:rPr>
              <a:t>éléments </a:t>
            </a:r>
            <a:endParaRPr lang="fr-CA" altLang="x-none" sz="4000" b="0" dirty="0">
              <a:latin typeface="Times New Roman" charset="0"/>
            </a:endParaRPr>
          </a:p>
          <a:p>
            <a:pPr>
              <a:defRPr/>
            </a:pPr>
            <a:r>
              <a:rPr lang="fr-CA" altLang="x-none" sz="2800" dirty="0">
                <a:latin typeface="Times New Roman" charset="0"/>
              </a:rPr>
              <a:t>        </a:t>
            </a:r>
            <a:r>
              <a:rPr lang="fr-CA" altLang="x-none" sz="2800" dirty="0" smtClean="0">
                <a:latin typeface="Times New Roman" charset="0"/>
              </a:rPr>
              <a:t>                         </a:t>
            </a:r>
            <a:r>
              <a:rPr lang="fr-CA" altLang="x-none" sz="2000" b="0" dirty="0">
                <a:latin typeface="Times New Roman" charset="0"/>
              </a:rPr>
              <a:t>Nystagmus horizontal </a:t>
            </a:r>
            <a:r>
              <a:rPr lang="fr-CA" altLang="x-none" dirty="0" smtClean="0">
                <a:latin typeface="Times New Roman" charset="0"/>
              </a:rPr>
              <a:t>unidirectionnel</a:t>
            </a:r>
          </a:p>
          <a:p>
            <a:pPr>
              <a:defRPr/>
            </a:pPr>
            <a:r>
              <a:rPr lang="fr-CA" altLang="x-none" sz="2000" dirty="0">
                <a:latin typeface="Times New Roman" charset="0"/>
              </a:rPr>
              <a:t> </a:t>
            </a:r>
            <a:r>
              <a:rPr lang="fr-CA" altLang="x-none" sz="2000" dirty="0" smtClean="0">
                <a:latin typeface="Times New Roman" charset="0"/>
              </a:rPr>
              <a:t>                                             </a:t>
            </a:r>
            <a:r>
              <a:rPr lang="fr-CA" altLang="x-none" sz="2000" b="0" dirty="0" smtClean="0">
                <a:latin typeface="Times New Roman" charset="0"/>
              </a:rPr>
              <a:t>HIT</a:t>
            </a:r>
            <a:r>
              <a:rPr lang="fr-CA" altLang="x-none" sz="2000" dirty="0" smtClean="0">
                <a:latin typeface="Times New Roman" charset="0"/>
              </a:rPr>
              <a:t> </a:t>
            </a:r>
            <a:r>
              <a:rPr lang="fr-CA" altLang="x-none" dirty="0" smtClean="0">
                <a:latin typeface="Times New Roman" charset="0"/>
              </a:rPr>
              <a:t>Anormal</a:t>
            </a:r>
            <a:endParaRPr lang="fr-CA" altLang="x-none" dirty="0">
              <a:latin typeface="Times New Roman" charset="0"/>
            </a:endParaRPr>
          </a:p>
          <a:p>
            <a:pPr>
              <a:defRPr/>
            </a:pPr>
            <a:r>
              <a:rPr lang="fr-CA" altLang="x-none" sz="2000" dirty="0">
                <a:latin typeface="Times New Roman" charset="0"/>
              </a:rPr>
              <a:t>          </a:t>
            </a:r>
            <a:r>
              <a:rPr lang="fr-CA" altLang="x-none" sz="2000" dirty="0" smtClean="0">
                <a:latin typeface="Times New Roman" charset="0"/>
              </a:rPr>
              <a:t>                                    </a:t>
            </a:r>
            <a:r>
              <a:rPr lang="fr-CA" altLang="x-none" sz="2000" b="0" dirty="0" err="1" smtClean="0">
                <a:latin typeface="Times New Roman" charset="0"/>
              </a:rPr>
              <a:t>Skew</a:t>
            </a:r>
            <a:r>
              <a:rPr lang="fr-CA" altLang="x-none" sz="2000" b="0" dirty="0" smtClean="0">
                <a:latin typeface="Times New Roman" charset="0"/>
              </a:rPr>
              <a:t> </a:t>
            </a:r>
            <a:r>
              <a:rPr lang="fr-CA" altLang="x-none" sz="2000" b="0" dirty="0">
                <a:latin typeface="Times New Roman" charset="0"/>
              </a:rPr>
              <a:t>vertical </a:t>
            </a:r>
            <a:r>
              <a:rPr lang="fr-CA" altLang="x-none" dirty="0">
                <a:latin typeface="Times New Roman" charset="0"/>
              </a:rPr>
              <a:t>Négatif</a:t>
            </a:r>
          </a:p>
          <a:p>
            <a:pPr>
              <a:defRPr/>
            </a:pPr>
            <a:endParaRPr lang="fr-CA" altLang="x-none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INQUIÉTANT: </a:t>
            </a:r>
            <a:r>
              <a:rPr lang="fr-CA" altLang="x-none" sz="40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UN</a:t>
            </a: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</a:t>
            </a:r>
            <a:r>
              <a:rPr lang="fr-CA" altLang="x-none" sz="40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seul élément</a:t>
            </a:r>
            <a:endParaRPr lang="fr-CA" altLang="x-none" sz="4000" b="0" dirty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2000" dirty="0">
                <a:latin typeface="Times New Roman" charset="0"/>
              </a:rPr>
              <a:t>       </a:t>
            </a:r>
            <a:r>
              <a:rPr lang="fr-CA" altLang="x-none" sz="2000" dirty="0" smtClean="0">
                <a:latin typeface="Times New Roman" charset="0"/>
              </a:rPr>
              <a:t>                                      </a:t>
            </a:r>
            <a:endParaRPr lang="fr-CA" altLang="x-none" sz="2000" dirty="0">
              <a:latin typeface="Times New Roman" charset="0"/>
            </a:endParaRPr>
          </a:p>
          <a:p>
            <a:pPr>
              <a:defRPr/>
            </a:pPr>
            <a:r>
              <a:rPr lang="fr-CA" altLang="x-none" sz="2000" dirty="0">
                <a:latin typeface="Times New Roman" charset="0"/>
              </a:rPr>
              <a:t>        </a:t>
            </a:r>
            <a:r>
              <a:rPr lang="fr-CA" altLang="x-none" sz="2000" dirty="0" smtClean="0">
                <a:latin typeface="Times New Roman" charset="0"/>
              </a:rPr>
              <a:t>                                     </a:t>
            </a:r>
            <a:r>
              <a:rPr lang="fr-CA" altLang="x-none" sz="2000" b="0" dirty="0" smtClean="0">
                <a:latin typeface="Times New Roman" charset="0"/>
              </a:rPr>
              <a:t>Nystagmus </a:t>
            </a:r>
            <a:r>
              <a:rPr lang="fr-CA" altLang="x-none" sz="2000" b="0" dirty="0">
                <a:latin typeface="Times New Roman" charset="0"/>
              </a:rPr>
              <a:t>horizontal </a:t>
            </a:r>
            <a:r>
              <a:rPr lang="fr-CA" altLang="x-none" dirty="0" smtClean="0">
                <a:latin typeface="Times New Roman" charset="0"/>
              </a:rPr>
              <a:t>bidirectionnel</a:t>
            </a:r>
          </a:p>
          <a:p>
            <a:pPr>
              <a:defRPr/>
            </a:pPr>
            <a:r>
              <a:rPr lang="fr-CA" altLang="x-none" sz="2000" dirty="0" smtClean="0">
                <a:latin typeface="Times New Roman" charset="0"/>
              </a:rPr>
              <a:t>                                             </a:t>
            </a:r>
            <a:r>
              <a:rPr lang="fr-CA" altLang="x-none" sz="2000" b="0" dirty="0">
                <a:latin typeface="Times New Roman" charset="0"/>
              </a:rPr>
              <a:t>HIT </a:t>
            </a:r>
            <a:r>
              <a:rPr lang="fr-CA" altLang="x-none" dirty="0" smtClean="0">
                <a:latin typeface="Times New Roman" charset="0"/>
              </a:rPr>
              <a:t>Normal</a:t>
            </a:r>
            <a:r>
              <a:rPr lang="fr-CA" altLang="x-none" sz="2000" dirty="0" smtClean="0"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fr-CA" altLang="x-none" sz="2000" b="0" dirty="0">
                <a:latin typeface="Times New Roman" charset="0"/>
              </a:rPr>
              <a:t> </a:t>
            </a:r>
            <a:r>
              <a:rPr lang="fr-CA" altLang="x-none" sz="2000" b="0" dirty="0" smtClean="0">
                <a:latin typeface="Times New Roman" charset="0"/>
              </a:rPr>
              <a:t>                                            </a:t>
            </a:r>
            <a:r>
              <a:rPr lang="fr-CA" altLang="x-none" sz="2000" b="0" dirty="0" err="1" smtClean="0">
                <a:latin typeface="Times New Roman" charset="0"/>
              </a:rPr>
              <a:t>Skew</a:t>
            </a:r>
            <a:r>
              <a:rPr lang="fr-CA" altLang="x-none" sz="2000" b="0" dirty="0" smtClean="0">
                <a:latin typeface="Times New Roman" charset="0"/>
              </a:rPr>
              <a:t> vertical</a:t>
            </a:r>
            <a:r>
              <a:rPr lang="fr-CA" altLang="x-none" sz="2000" dirty="0" smtClean="0">
                <a:latin typeface="Times New Roman" charset="0"/>
              </a:rPr>
              <a:t> </a:t>
            </a:r>
            <a:r>
              <a:rPr lang="fr-CA" altLang="x-none" dirty="0" smtClean="0">
                <a:latin typeface="Times New Roman" charset="0"/>
              </a:rPr>
              <a:t>positif </a:t>
            </a:r>
            <a:r>
              <a:rPr lang="fr-CA" altLang="x-none" sz="2000" dirty="0" smtClean="0">
                <a:latin typeface="Times New Roman" charset="0"/>
              </a:rPr>
              <a:t>      </a:t>
            </a:r>
            <a:endParaRPr lang="fr-CA" altLang="x-none" sz="2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</a:t>
            </a:r>
          </a:p>
          <a:p>
            <a:pPr>
              <a:defRPr/>
            </a:pPr>
            <a:r>
              <a:rPr lang="fr-CA" altLang="x-none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</a:t>
            </a: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18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3600">
              <a:latin typeface="Trebuchet MS" charset="0"/>
            </a:endParaRPr>
          </a:p>
        </p:txBody>
      </p:sp>
      <p:pic>
        <p:nvPicPr>
          <p:cNvPr id="5632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Rectangle 20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Homme 40 ans,</a:t>
            </a:r>
            <a:r>
              <a:rPr lang="fr-CA" altLang="fr-FR" sz="3600">
                <a:solidFill>
                  <a:schemeClr val="bg1"/>
                </a:solidFill>
                <a:latin typeface="Trebuchet MS" charset="0"/>
              </a:rPr>
              <a:t> </a:t>
            </a:r>
            <a:r>
              <a:rPr lang="fr-CA" altLang="fr-FR" sz="1800" b="0">
                <a:solidFill>
                  <a:schemeClr val="bg1"/>
                </a:solidFill>
                <a:latin typeface="Trebuchet MS" charset="0"/>
              </a:rPr>
              <a:t>Ottawa</a:t>
            </a:r>
          </a:p>
        </p:txBody>
      </p:sp>
      <p:grpSp>
        <p:nvGrpSpPr>
          <p:cNvPr id="56327" name="Group 22"/>
          <p:cNvGrpSpPr>
            <a:grpSpLocks/>
          </p:cNvGrpSpPr>
          <p:nvPr/>
        </p:nvGrpSpPr>
        <p:grpSpPr bwMode="auto">
          <a:xfrm>
            <a:off x="904875" y="5634038"/>
            <a:ext cx="7262813" cy="550862"/>
            <a:chOff x="1344" y="3792"/>
            <a:chExt cx="2976" cy="347"/>
          </a:xfrm>
        </p:grpSpPr>
        <p:sp>
          <p:nvSpPr>
            <p:cNvPr id="56331" name="AutoShape 23"/>
            <p:cNvSpPr>
              <a:spLocks noChangeArrowheads="1"/>
            </p:cNvSpPr>
            <p:nvPr/>
          </p:nvSpPr>
          <p:spPr bwMode="auto">
            <a:xfrm>
              <a:off x="1344" y="3792"/>
              <a:ext cx="2976" cy="33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solidFill>
                  <a:schemeClr val="bg1"/>
                </a:solidFill>
                <a:latin typeface="Trebuchet MS" charset="0"/>
              </a:endParaRPr>
            </a:p>
          </p:txBody>
        </p:sp>
        <p:sp>
          <p:nvSpPr>
            <p:cNvPr id="56332" name="Text Box 24"/>
            <p:cNvSpPr txBox="1">
              <a:spLocks noChangeArrowheads="1"/>
            </p:cNvSpPr>
            <p:nvPr/>
          </p:nvSpPr>
          <p:spPr bwMode="auto">
            <a:xfrm>
              <a:off x="1370" y="3809"/>
              <a:ext cx="294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2800">
                  <a:solidFill>
                    <a:schemeClr val="bg1"/>
                  </a:solidFill>
                  <a:latin typeface="Trebuchet MS" charset="0"/>
                </a:rPr>
                <a:t>Dx: Vertiges Vestibulaires Périphériques  </a:t>
              </a:r>
            </a:p>
          </p:txBody>
        </p:sp>
      </p:grpSp>
      <p:sp>
        <p:nvSpPr>
          <p:cNvPr id="56328" name="Rectangle 21"/>
          <p:cNvSpPr>
            <a:spLocks noChangeArrowheads="1"/>
          </p:cNvSpPr>
          <p:nvPr/>
        </p:nvSpPr>
        <p:spPr bwMode="auto">
          <a:xfrm>
            <a:off x="609600" y="47625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1</a:t>
            </a:r>
            <a:endParaRPr lang="fr-CA" altLang="fr-FR" sz="3600">
              <a:latin typeface="Trebuchet MS" charset="0"/>
            </a:endParaRPr>
          </a:p>
        </p:txBody>
      </p:sp>
      <p:sp>
        <p:nvSpPr>
          <p:cNvPr id="56329" name="ZoneTexte 1"/>
          <p:cNvSpPr txBox="1">
            <a:spLocks noChangeArrowheads="1"/>
          </p:cNvSpPr>
          <p:nvPr/>
        </p:nvSpPr>
        <p:spPr bwMode="auto">
          <a:xfrm>
            <a:off x="323850" y="1955800"/>
            <a:ext cx="87757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Vertiges</a:t>
            </a:r>
            <a:r>
              <a:rPr lang="fr-CA" altLang="fr-FR" b="0">
                <a:latin typeface="Trebuchet MS" charset="0"/>
              </a:rPr>
              <a:t> </a:t>
            </a:r>
            <a:r>
              <a:rPr lang="fr-CA" altLang="fr-FR">
                <a:latin typeface="Trebuchet MS" charset="0"/>
              </a:rPr>
              <a:t>récidivants</a:t>
            </a:r>
            <a:r>
              <a:rPr lang="fr-CA" altLang="fr-FR" b="0">
                <a:latin typeface="Trebuchet MS" charset="0"/>
              </a:rPr>
              <a:t> à tout mouvement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  (</a:t>
            </a:r>
            <a:r>
              <a:rPr lang="fr-CA" altLang="fr-FR" sz="1800" b="0">
                <a:latin typeface="Trebuchet MS" charset="0"/>
              </a:rPr>
              <a:t>lever, tourner, regarder haut, se coucher, tourner gauche en position couchée)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courte durée </a:t>
            </a:r>
            <a:r>
              <a:rPr lang="fr-CA" altLang="fr-FR" b="0">
                <a:latin typeface="Trebuchet MS" charset="0"/>
              </a:rPr>
              <a:t>(&lt; 1 min.) vomissements +++</a:t>
            </a:r>
            <a:r>
              <a:rPr lang="fr-CA" altLang="fr-FR" sz="2800" b="0">
                <a:latin typeface="Trebuchet MS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4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Pas vertiges prolongés depuis chx OG: </a:t>
            </a:r>
            <a:r>
              <a:rPr lang="fr-CA" altLang="fr-FR" sz="2800" b="0">
                <a:latin typeface="Trebuchet MS" charset="0"/>
              </a:rPr>
              <a:t>(Ménière)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Pas de symptôme ou signe neuro focal</a:t>
            </a:r>
          </a:p>
        </p:txBody>
      </p:sp>
      <p:sp>
        <p:nvSpPr>
          <p:cNvPr id="56330" name="ZoneTexte 1"/>
          <p:cNvSpPr txBox="1">
            <a:spLocks noChangeArrowheads="1"/>
          </p:cNvSpPr>
          <p:nvPr/>
        </p:nvSpPr>
        <p:spPr bwMode="auto">
          <a:xfrm>
            <a:off x="3203575" y="6211888"/>
            <a:ext cx="1984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3ième étape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3352800" y="2590800"/>
            <a:ext cx="213360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smtClean="0"/>
              <a:t>Durée</a:t>
            </a:r>
            <a:endParaRPr lang="fr-CA" altLang="x-none" sz="2000" b="0" smtClean="0"/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2 jours-2 sem.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10 min - 20 hrs.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10 min – 20 hrs.</a:t>
            </a:r>
          </a:p>
          <a:p>
            <a:pPr>
              <a:spcBef>
                <a:spcPct val="50000"/>
              </a:spcBef>
              <a:defRPr/>
            </a:pPr>
            <a:endParaRPr lang="fr-CA" altLang="x-none" sz="2000" b="0" smtClean="0"/>
          </a:p>
          <a:p>
            <a:pPr>
              <a:spcBef>
                <a:spcPct val="50000"/>
              </a:spcBef>
              <a:defRPr/>
            </a:pPr>
            <a:r>
              <a:rPr lang="fr-CA" altLang="x-none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&lt;1 minute</a:t>
            </a:r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157163" y="2590800"/>
            <a:ext cx="34782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smtClean="0"/>
              <a:t>Syndrome</a:t>
            </a:r>
            <a:endParaRPr lang="fr-CA" altLang="x-none" sz="2000" b="0" smtClean="0"/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i="1" smtClean="0"/>
              <a:t>Labyrinthite(Neur. Vest.)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i="1" smtClean="0"/>
              <a:t>Neuronite récidivante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i="1" smtClean="0"/>
              <a:t> Ménière</a:t>
            </a:r>
          </a:p>
          <a:p>
            <a:pPr>
              <a:spcBef>
                <a:spcPct val="50000"/>
              </a:spcBef>
              <a:defRPr/>
            </a:pPr>
            <a:endParaRPr lang="fr-CA" altLang="x-none" sz="2000" b="0" i="1" smtClean="0"/>
          </a:p>
          <a:p>
            <a:pPr>
              <a:spcBef>
                <a:spcPct val="50000"/>
              </a:spcBef>
              <a:defRPr/>
            </a:pPr>
            <a:r>
              <a:rPr lang="fr-CA" altLang="x-none" sz="20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Vertige Positionnel Bénin</a:t>
            </a:r>
          </a:p>
          <a:p>
            <a:pPr>
              <a:spcBef>
                <a:spcPct val="50000"/>
              </a:spcBef>
              <a:defRPr/>
            </a:pPr>
            <a:r>
              <a:rPr lang="fr-CA" altLang="x-none" sz="20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VPB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5486400" y="2590800"/>
            <a:ext cx="213360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smtClean="0"/>
              <a:t>Périodicité</a:t>
            </a:r>
            <a:endParaRPr lang="fr-CA" altLang="x-none" sz="2000" b="0" smtClean="0"/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          0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+ récidivant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++ récidivant</a:t>
            </a:r>
          </a:p>
          <a:p>
            <a:pPr>
              <a:spcBef>
                <a:spcPct val="50000"/>
              </a:spcBef>
              <a:defRPr/>
            </a:pPr>
            <a:endParaRPr lang="fr-CA" altLang="x-none" sz="2000" b="0" smtClean="0"/>
          </a:p>
          <a:p>
            <a:pPr>
              <a:spcBef>
                <a:spcPct val="50000"/>
              </a:spcBef>
              <a:defRPr/>
            </a:pPr>
            <a:r>
              <a:rPr lang="fr-CA" altLang="x-none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+++ récidivant</a:t>
            </a:r>
            <a:r>
              <a:rPr lang="fr-CA" altLang="x-none" sz="2000" b="0" smtClean="0"/>
              <a:t>  </a:t>
            </a:r>
            <a:endParaRPr lang="fr-CA" altLang="x-none" sz="2000" smtClean="0"/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7239000" y="2514600"/>
            <a:ext cx="167640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lnSpc>
                <a:spcPct val="200000"/>
              </a:lnSpc>
              <a:spcBef>
                <a:spcPct val="50000"/>
              </a:spcBef>
              <a:defRPr/>
            </a:pPr>
            <a:r>
              <a:rPr lang="fr-CA" altLang="x-none" sz="2000" smtClean="0"/>
              <a:t> Autre</a:t>
            </a:r>
            <a:endParaRPr lang="fr-CA" altLang="x-none" sz="2000" b="0" smtClean="0"/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     0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r>
              <a:rPr lang="fr-CA" altLang="x-none" sz="2000" b="0" smtClean="0"/>
              <a:t>     0</a:t>
            </a:r>
          </a:p>
          <a:p>
            <a:pPr>
              <a:lnSpc>
                <a:spcPct val="120000"/>
              </a:lnSpc>
              <a:spcBef>
                <a:spcPct val="50000"/>
              </a:spcBef>
              <a:buFont typeface="Symbol" charset="2"/>
              <a:buNone/>
              <a:defRPr/>
            </a:pPr>
            <a:r>
              <a:rPr lang="fr-CA" altLang="x-none" sz="2000" b="0" smtClean="0"/>
              <a:t> Tinnitus </a:t>
            </a:r>
            <a:r>
              <a:rPr lang="fr-CA" altLang="x-none" sz="2000" b="0" smtClean="0">
                <a:sym typeface="Symbol" charset="2"/>
              </a:rPr>
              <a:t>Audition</a:t>
            </a:r>
            <a:endParaRPr lang="fr-CA" altLang="x-none" sz="2000" b="0" smtClean="0"/>
          </a:p>
          <a:p>
            <a:pPr>
              <a:lnSpc>
                <a:spcPct val="50000"/>
              </a:lnSpc>
              <a:spcBef>
                <a:spcPct val="50000"/>
              </a:spcBef>
              <a:buFont typeface="Symbol" charset="2"/>
              <a:buNone/>
              <a:defRPr/>
            </a:pPr>
            <a:r>
              <a:rPr lang="fr-CA" altLang="x-none" sz="2000" b="0" smtClean="0"/>
              <a:t>  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 typeface="Symbol" charset="2"/>
              <a:buNone/>
              <a:defRPr/>
            </a:pPr>
            <a:r>
              <a:rPr lang="fr-CA" altLang="x-none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∆ Position</a:t>
            </a:r>
          </a:p>
          <a:p>
            <a:pPr>
              <a:lnSpc>
                <a:spcPct val="170000"/>
              </a:lnSpc>
              <a:spcBef>
                <a:spcPct val="50000"/>
              </a:spcBef>
              <a:defRPr/>
            </a:pPr>
            <a:endParaRPr lang="fr-CA" altLang="x-none" sz="2000" smtClean="0"/>
          </a:p>
        </p:txBody>
      </p:sp>
      <p:sp>
        <p:nvSpPr>
          <p:cNvPr id="58374" name="Line 20"/>
          <p:cNvSpPr>
            <a:spLocks noChangeShapeType="1"/>
          </p:cNvSpPr>
          <p:nvPr/>
        </p:nvSpPr>
        <p:spPr bwMode="auto">
          <a:xfrm>
            <a:off x="457200" y="3200400"/>
            <a:ext cx="815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375" name="Text Box 21"/>
          <p:cNvSpPr txBox="1">
            <a:spLocks noChangeArrowheads="1"/>
          </p:cNvSpPr>
          <p:nvPr/>
        </p:nvSpPr>
        <p:spPr bwMode="auto">
          <a:xfrm>
            <a:off x="2303463" y="1125538"/>
            <a:ext cx="65897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2800">
                <a:latin typeface="Trebuchet MS" charset="0"/>
              </a:rPr>
              <a:t>Vertiges Vestibulaires Périphériques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197" flipV="1">
            <a:off x="7648575" y="4621213"/>
            <a:ext cx="8640763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8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61952" flipV="1">
            <a:off x="519113" y="735013"/>
            <a:ext cx="8640762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-738188" y="7845425"/>
            <a:ext cx="40687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>
                <a:latin typeface="Trebuchet MS" charset="0"/>
              </a:rPr>
              <a:t>Type 1: VPB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1116013" y="44450"/>
            <a:ext cx="406876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>
                <a:latin typeface="Trebuchet MS" charset="0"/>
              </a:rPr>
              <a:t>Type 1: VPB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oneTexte 2"/>
          <p:cNvSpPr txBox="1">
            <a:spLocks noChangeArrowheads="1"/>
          </p:cNvSpPr>
          <p:nvPr/>
        </p:nvSpPr>
        <p:spPr bwMode="auto">
          <a:xfrm>
            <a:off x="0" y="1444625"/>
            <a:ext cx="91440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</a:t>
            </a:r>
            <a:r>
              <a:rPr lang="fr-CA" altLang="fr-FR" sz="4000" b="0">
                <a:latin typeface="Trebuchet MS" charset="0"/>
              </a:rPr>
              <a:t>Identifier l</a:t>
            </a:r>
            <a:r>
              <a:rPr lang="fr-CA" altLang="fr-CA" sz="4000" b="0">
                <a:latin typeface="Trebuchet MS" charset="0"/>
              </a:rPr>
              <a:t>’</a:t>
            </a:r>
            <a:r>
              <a:rPr lang="fr-CA" altLang="fr-FR" sz="4000" b="0">
                <a:latin typeface="Trebuchet MS" charset="0"/>
              </a:rPr>
              <a:t>oreille à l</a:t>
            </a:r>
            <a:r>
              <a:rPr lang="fr-CA" altLang="fr-CA" sz="4000" b="0">
                <a:latin typeface="Trebuchet MS" charset="0"/>
              </a:rPr>
              <a:t>’</a:t>
            </a:r>
            <a:r>
              <a:rPr lang="fr-CA" altLang="ja-JP" sz="4000">
                <a:latin typeface="Trebuchet MS" charset="0"/>
              </a:rPr>
              <a:t>Histoire</a:t>
            </a:r>
            <a:r>
              <a:rPr lang="fr-CA" altLang="ja-JP" sz="4000" b="0">
                <a:latin typeface="Trebuchet MS" charset="0"/>
              </a:rPr>
              <a:t>..!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                </a:t>
            </a:r>
            <a:r>
              <a:rPr lang="fr-CA" altLang="fr-FR">
                <a:latin typeface="Trebuchet MS" charset="0"/>
              </a:rPr>
              <a:t>Décubitus Dorsal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	</a:t>
            </a:r>
            <a:r>
              <a:rPr lang="fr-CA" altLang="fr-FR" sz="2800" b="0">
                <a:latin typeface="Trebuchet MS" charset="0"/>
              </a:rPr>
              <a:t>Provoquer un étourdissement en se tournant sur 	un côté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Suggère présence d</a:t>
            </a:r>
            <a:r>
              <a:rPr lang="fr-CA" altLang="fr-CA" sz="2800" b="0">
                <a:latin typeface="Trebuchet MS" charset="0"/>
              </a:rPr>
              <a:t>’</a:t>
            </a:r>
            <a:r>
              <a:rPr lang="fr-CA" altLang="fr-FR" sz="2800" b="0">
                <a:latin typeface="Trebuchet MS" charset="0"/>
              </a:rPr>
              <a:t>otolithes dans le </a:t>
            </a:r>
            <a:r>
              <a:rPr lang="fr-CA" altLang="fr-FR" sz="2800">
                <a:latin typeface="Trebuchet MS" charset="0"/>
              </a:rPr>
              <a:t>CANAL      	POSTÉRIEUR </a:t>
            </a:r>
            <a:r>
              <a:rPr lang="fr-CA" altLang="fr-FR" sz="2800" b="0">
                <a:latin typeface="Trebuchet MS" charset="0"/>
              </a:rPr>
              <a:t>du</a:t>
            </a:r>
            <a:r>
              <a:rPr lang="fr-CA" altLang="fr-FR" sz="2800">
                <a:latin typeface="Trebuchet MS" charset="0"/>
              </a:rPr>
              <a:t> même côté.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oneTexte 2"/>
          <p:cNvSpPr txBox="1">
            <a:spLocks noChangeArrowheads="1"/>
          </p:cNvSpPr>
          <p:nvPr/>
        </p:nvSpPr>
        <p:spPr bwMode="auto">
          <a:xfrm>
            <a:off x="1547813" y="504825"/>
            <a:ext cx="6283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latin typeface="Trebuchet MS" charset="0"/>
              </a:rPr>
              <a:t>Canaux Postérieurs: orientation</a:t>
            </a:r>
          </a:p>
        </p:txBody>
      </p:sp>
      <p:pic>
        <p:nvPicPr>
          <p:cNvPr id="64515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82804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ZoneTexte 4"/>
          <p:cNvSpPr txBox="1">
            <a:spLocks noChangeArrowheads="1"/>
          </p:cNvSpPr>
          <p:nvPr/>
        </p:nvSpPr>
        <p:spPr bwMode="auto">
          <a:xfrm>
            <a:off x="1547813" y="504825"/>
            <a:ext cx="6283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latin typeface="Trebuchet MS" charset="0"/>
              </a:rPr>
              <a:t>Canaux Postérieurs: orientation</a:t>
            </a:r>
          </a:p>
        </p:txBody>
      </p:sp>
      <p:sp>
        <p:nvSpPr>
          <p:cNvPr id="64517" name="Rectangle 4"/>
          <p:cNvSpPr>
            <a:spLocks noChangeArrowheads="1"/>
          </p:cNvSpPr>
          <p:nvPr/>
        </p:nvSpPr>
        <p:spPr bwMode="auto">
          <a:xfrm>
            <a:off x="1116013" y="5084763"/>
            <a:ext cx="1295400" cy="576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C. Postérieur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     gauche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2987675" y="5059363"/>
            <a:ext cx="1439863" cy="6016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C. Postérieur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     droit</a:t>
            </a:r>
          </a:p>
        </p:txBody>
      </p:sp>
      <p:sp>
        <p:nvSpPr>
          <p:cNvPr id="64519" name="Rectangle 8"/>
          <p:cNvSpPr>
            <a:spLocks noChangeArrowheads="1"/>
          </p:cNvSpPr>
          <p:nvPr/>
        </p:nvSpPr>
        <p:spPr bwMode="auto">
          <a:xfrm>
            <a:off x="6516688" y="5635625"/>
            <a:ext cx="1439862" cy="576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C. Postérieur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1400">
                <a:latin typeface="Trebuchet MS" charset="0"/>
              </a:rPr>
              <a:t>     droit</a:t>
            </a:r>
          </a:p>
        </p:txBody>
      </p:sp>
      <p:cxnSp>
        <p:nvCxnSpPr>
          <p:cNvPr id="64520" name="Connecteur droit avec flèche 11"/>
          <p:cNvCxnSpPr>
            <a:cxnSpLocks noChangeShapeType="1"/>
          </p:cNvCxnSpPr>
          <p:nvPr/>
        </p:nvCxnSpPr>
        <p:spPr bwMode="auto">
          <a:xfrm>
            <a:off x="2051050" y="2997200"/>
            <a:ext cx="1441450" cy="2087563"/>
          </a:xfrm>
          <a:prstGeom prst="straightConnector1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521" name="Connecteur droit avec flèche 13"/>
          <p:cNvCxnSpPr>
            <a:cxnSpLocks noChangeShapeType="1"/>
          </p:cNvCxnSpPr>
          <p:nvPr/>
        </p:nvCxnSpPr>
        <p:spPr bwMode="auto">
          <a:xfrm>
            <a:off x="6804025" y="2997200"/>
            <a:ext cx="0" cy="2638425"/>
          </a:xfrm>
          <a:prstGeom prst="straightConnector1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9"/>
          <p:cNvSpPr txBox="1">
            <a:spLocks noChangeArrowheads="1"/>
          </p:cNvSpPr>
          <p:nvPr/>
        </p:nvSpPr>
        <p:spPr bwMode="auto">
          <a:xfrm>
            <a:off x="5486400" y="1447800"/>
            <a:ext cx="3316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chemeClr val="bg2"/>
                </a:solidFill>
                <a:latin typeface="Trebuchet MS" charset="0"/>
              </a:rPr>
              <a:t>Dix Hallpike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8"/>
          <p:cNvSpPr txBox="1">
            <a:spLocks noChangeArrowheads="1"/>
          </p:cNvSpPr>
          <p:nvPr/>
        </p:nvSpPr>
        <p:spPr bwMode="auto">
          <a:xfrm>
            <a:off x="5486400" y="1447800"/>
            <a:ext cx="3316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chemeClr val="bg2"/>
                </a:solidFill>
                <a:latin typeface="Trebuchet MS" charset="0"/>
              </a:rPr>
              <a:t>Dix Hallpike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8"/>
          <p:cNvSpPr txBox="1">
            <a:spLocks noChangeArrowheads="1"/>
          </p:cNvSpPr>
          <p:nvPr/>
        </p:nvSpPr>
        <p:spPr bwMode="auto">
          <a:xfrm>
            <a:off x="323850" y="115888"/>
            <a:ext cx="33162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chemeClr val="bg2"/>
                </a:solidFill>
                <a:latin typeface="Trebuchet MS" charset="0"/>
              </a:rPr>
              <a:t>Dix Hallpike</a:t>
            </a:r>
          </a:p>
        </p:txBody>
      </p:sp>
      <p:pic>
        <p:nvPicPr>
          <p:cNvPr id="3" name="Film Dix Hallpike3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886685"/>
            <a:ext cx="7416824" cy="5562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ChangeArrowheads="1"/>
          </p:cNvSpPr>
          <p:nvPr/>
        </p:nvSpPr>
        <p:spPr bwMode="auto">
          <a:xfrm>
            <a:off x="0" y="21336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  </a:t>
            </a:r>
            <a:r>
              <a:rPr lang="fr-CA" altLang="fr-FR" sz="2400">
                <a:latin typeface="Arial" charset="0"/>
              </a:rPr>
              <a:t> </a:t>
            </a:r>
            <a:r>
              <a:rPr lang="fr-CA" altLang="fr-FR" sz="2400">
                <a:latin typeface="Trebuchet MS" charset="0"/>
              </a:rPr>
              <a:t>Objectif:  </a:t>
            </a:r>
            <a:r>
              <a:rPr lang="fr-CA" altLang="fr-FR">
                <a:latin typeface="Trebuchet MS" charset="0"/>
              </a:rPr>
              <a:t>confirme</a:t>
            </a:r>
            <a:r>
              <a:rPr lang="fr-CA" altLang="fr-FR" sz="2400">
                <a:latin typeface="Trebuchet MS" charset="0"/>
              </a:rPr>
              <a:t> diagnostic</a:t>
            </a:r>
          </a:p>
        </p:txBody>
      </p:sp>
      <p:sp>
        <p:nvSpPr>
          <p:cNvPr id="72707" name="Rectangle 7"/>
          <p:cNvSpPr>
            <a:spLocks noChangeArrowheads="1"/>
          </p:cNvSpPr>
          <p:nvPr/>
        </p:nvSpPr>
        <p:spPr bwMode="auto">
          <a:xfrm>
            <a:off x="0" y="2708275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rebuchet MS" charset="0"/>
              </a:rPr>
              <a:t>   Subjectif: </a:t>
            </a:r>
            <a:r>
              <a:rPr lang="fr-FR" altLang="fr-FR">
                <a:latin typeface="Trebuchet MS" charset="0"/>
              </a:rPr>
              <a:t>suggère</a:t>
            </a:r>
            <a:r>
              <a:rPr lang="fr-FR" altLang="fr-FR" sz="2400">
                <a:latin typeface="Trebuchet MS" charset="0"/>
              </a:rPr>
              <a:t> diagnostic</a:t>
            </a:r>
          </a:p>
        </p:txBody>
      </p:sp>
      <p:grpSp>
        <p:nvGrpSpPr>
          <p:cNvPr id="72708" name="Group 28"/>
          <p:cNvGrpSpPr>
            <a:grpSpLocks/>
          </p:cNvGrpSpPr>
          <p:nvPr/>
        </p:nvGrpSpPr>
        <p:grpSpPr bwMode="auto">
          <a:xfrm>
            <a:off x="0" y="1484313"/>
            <a:ext cx="9144000" cy="658812"/>
            <a:chOff x="0" y="1008"/>
            <a:chExt cx="5760" cy="240"/>
          </a:xfrm>
        </p:grpSpPr>
        <p:sp>
          <p:nvSpPr>
            <p:cNvPr id="72717" name="AutoShape 17"/>
            <p:cNvSpPr>
              <a:spLocks noChangeArrowheads="1"/>
            </p:cNvSpPr>
            <p:nvPr/>
          </p:nvSpPr>
          <p:spPr bwMode="auto">
            <a:xfrm>
              <a:off x="1776" y="1008"/>
              <a:ext cx="2208" cy="240"/>
            </a:xfrm>
            <a:prstGeom prst="flowChartAlternateProcess">
              <a:avLst/>
            </a:prstGeom>
            <a:solidFill>
              <a:srgbClr val="AEB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72718" name="Text Box 18"/>
            <p:cNvSpPr txBox="1">
              <a:spLocks noChangeArrowheads="1"/>
            </p:cNvSpPr>
            <p:nvPr/>
          </p:nvSpPr>
          <p:spPr bwMode="auto">
            <a:xfrm>
              <a:off x="0" y="1008"/>
              <a:ext cx="576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POSITIF</a:t>
              </a:r>
              <a:endParaRPr lang="fr-FR" altLang="fr-FR" b="0">
                <a:latin typeface="Trebuchet MS" charset="0"/>
              </a:endParaRPr>
            </a:p>
          </p:txBody>
        </p:sp>
      </p:grpSp>
      <p:sp>
        <p:nvSpPr>
          <p:cNvPr id="72709" name="Rectangle 20"/>
          <p:cNvSpPr>
            <a:spLocks noChangeArrowheads="1"/>
          </p:cNvSpPr>
          <p:nvPr/>
        </p:nvSpPr>
        <p:spPr bwMode="auto">
          <a:xfrm>
            <a:off x="36513" y="45085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>
                <a:latin typeface="Trebuchet MS" charset="0"/>
              </a:rPr>
              <a:t>N</a:t>
            </a:r>
            <a:r>
              <a:rPr lang="fr-FR" altLang="fr-CA" sz="2400">
                <a:latin typeface="Trebuchet MS" charset="0"/>
              </a:rPr>
              <a:t>’</a:t>
            </a:r>
            <a:r>
              <a:rPr lang="fr-FR" altLang="fr-FR" sz="2400">
                <a:latin typeface="Trebuchet MS" charset="0"/>
              </a:rPr>
              <a:t>élimine </a:t>
            </a:r>
            <a:r>
              <a:rPr lang="fr-FR" altLang="fr-FR">
                <a:latin typeface="Trebuchet MS" charset="0"/>
              </a:rPr>
              <a:t>pas</a:t>
            </a:r>
            <a:r>
              <a:rPr lang="fr-FR" altLang="fr-FR" sz="2400">
                <a:latin typeface="Trebuchet MS" charset="0"/>
              </a:rPr>
              <a:t> le diagnostic!</a:t>
            </a:r>
          </a:p>
        </p:txBody>
      </p:sp>
      <p:grpSp>
        <p:nvGrpSpPr>
          <p:cNvPr id="72710" name="Group 29"/>
          <p:cNvGrpSpPr>
            <a:grpSpLocks/>
          </p:cNvGrpSpPr>
          <p:nvPr/>
        </p:nvGrpSpPr>
        <p:grpSpPr bwMode="auto">
          <a:xfrm>
            <a:off x="0" y="3886200"/>
            <a:ext cx="9144000" cy="596900"/>
            <a:chOff x="0" y="2448"/>
            <a:chExt cx="5760" cy="240"/>
          </a:xfrm>
        </p:grpSpPr>
        <p:sp>
          <p:nvSpPr>
            <p:cNvPr id="72715" name="AutoShape 23"/>
            <p:cNvSpPr>
              <a:spLocks noChangeArrowheads="1"/>
            </p:cNvSpPr>
            <p:nvPr/>
          </p:nvSpPr>
          <p:spPr bwMode="auto">
            <a:xfrm>
              <a:off x="1776" y="2448"/>
              <a:ext cx="2208" cy="240"/>
            </a:xfrm>
            <a:prstGeom prst="flowChartAlternateProcess">
              <a:avLst/>
            </a:prstGeom>
            <a:solidFill>
              <a:srgbClr val="B20C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72716" name="Text Box 24"/>
            <p:cNvSpPr txBox="1">
              <a:spLocks noChangeArrowheads="1"/>
            </p:cNvSpPr>
            <p:nvPr/>
          </p:nvSpPr>
          <p:spPr bwMode="auto">
            <a:xfrm>
              <a:off x="0" y="2448"/>
              <a:ext cx="5760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 sz="2800">
                  <a:solidFill>
                    <a:schemeClr val="bg1"/>
                  </a:solidFill>
                  <a:latin typeface="Trebuchet MS" charset="0"/>
                </a:rPr>
                <a:t>NÉGATIF</a:t>
              </a:r>
              <a:endParaRPr lang="fr-FR" altLang="fr-FR" sz="2800" b="0">
                <a:latin typeface="Trebuchet MS" charset="0"/>
              </a:endParaRPr>
            </a:p>
          </p:txBody>
        </p:sp>
      </p:grpSp>
      <p:grpSp>
        <p:nvGrpSpPr>
          <p:cNvPr id="72711" name="Group 31"/>
          <p:cNvGrpSpPr>
            <a:grpSpLocks/>
          </p:cNvGrpSpPr>
          <p:nvPr/>
        </p:nvGrpSpPr>
        <p:grpSpPr bwMode="auto">
          <a:xfrm>
            <a:off x="2555875" y="5791200"/>
            <a:ext cx="4103688" cy="641350"/>
            <a:chOff x="1344" y="3744"/>
            <a:chExt cx="2976" cy="404"/>
          </a:xfrm>
        </p:grpSpPr>
        <p:sp>
          <p:nvSpPr>
            <p:cNvPr id="72713" name="AutoShape 32"/>
            <p:cNvSpPr>
              <a:spLocks noChangeArrowheads="1"/>
            </p:cNvSpPr>
            <p:nvPr/>
          </p:nvSpPr>
          <p:spPr bwMode="auto">
            <a:xfrm>
              <a:off x="1344" y="3792"/>
              <a:ext cx="2976" cy="33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72714" name="Text Box 33"/>
            <p:cNvSpPr txBox="1">
              <a:spLocks noChangeArrowheads="1"/>
            </p:cNvSpPr>
            <p:nvPr/>
          </p:nvSpPr>
          <p:spPr bwMode="auto">
            <a:xfrm>
              <a:off x="1776" y="3744"/>
              <a:ext cx="21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3600">
                  <a:solidFill>
                    <a:schemeClr val="bg1"/>
                  </a:solidFill>
                  <a:latin typeface="Trebuchet MS" charset="0"/>
                </a:rPr>
                <a:t>Histoire</a:t>
              </a:r>
            </a:p>
          </p:txBody>
        </p:sp>
      </p:grpSp>
      <p:sp>
        <p:nvSpPr>
          <p:cNvPr id="72712" name="Text Box 34"/>
          <p:cNvSpPr txBox="1">
            <a:spLocks noChangeArrowheads="1"/>
          </p:cNvSpPr>
          <p:nvPr/>
        </p:nvSpPr>
        <p:spPr bwMode="auto">
          <a:xfrm>
            <a:off x="2913063" y="457200"/>
            <a:ext cx="33162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rgbClr val="000000"/>
                </a:solidFill>
                <a:latin typeface="Trebuchet MS" charset="0"/>
              </a:rPr>
              <a:t>Dix Hallpike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820737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59" name="Connecteur droit 2"/>
          <p:cNvCxnSpPr>
            <a:cxnSpLocks noChangeShapeType="1"/>
          </p:cNvCxnSpPr>
          <p:nvPr/>
        </p:nvCxnSpPr>
        <p:spPr bwMode="auto">
          <a:xfrm>
            <a:off x="4500563" y="1341438"/>
            <a:ext cx="10747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oneTexte 1"/>
          <p:cNvSpPr txBox="1">
            <a:spLocks noChangeArrowheads="1"/>
          </p:cNvSpPr>
          <p:nvPr/>
        </p:nvSpPr>
        <p:spPr bwMode="auto">
          <a:xfrm>
            <a:off x="179388" y="620713"/>
            <a:ext cx="8964612" cy="649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             Canal Horizontal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40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Test: Position 30 degrés au dessus de l</a:t>
            </a:r>
            <a:r>
              <a:rPr lang="fr-CA" altLang="fr-CA" sz="2800">
                <a:latin typeface="Trebuchet MS" charset="0"/>
              </a:rPr>
              <a:t>’</a:t>
            </a:r>
            <a:r>
              <a:rPr lang="fr-CA" altLang="fr-FR" sz="2800">
                <a:latin typeface="Trebuchet MS" charset="0"/>
              </a:rPr>
              <a:t>horizontal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Signe: Nystagmus Horizontal </a:t>
            </a:r>
            <a:r>
              <a:rPr lang="fr-CA" altLang="fr-FR" sz="2800" b="0">
                <a:latin typeface="Trebuchet MS" charset="0"/>
              </a:rPr>
              <a:t>prolongé &gt;1 min.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Géotropique: </a:t>
            </a:r>
            <a:r>
              <a:rPr lang="fr-CA" altLang="fr-FR" sz="2800" b="0">
                <a:latin typeface="Trebuchet MS" charset="0"/>
              </a:rPr>
              <a:t>canalolithiase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oreille même côté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Agéotropique: </a:t>
            </a:r>
            <a:r>
              <a:rPr lang="fr-CA" altLang="fr-FR" sz="2800" b="0">
                <a:latin typeface="Trebuchet MS" charset="0"/>
              </a:rPr>
              <a:t>cupulolithiase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oreille opposée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   </a:t>
            </a:r>
            <a:r>
              <a:rPr lang="fr-CA" altLang="fr-FR" sz="2800">
                <a:latin typeface="Trebuchet MS" charset="0"/>
              </a:rPr>
              <a:t>Direction Nystagmus </a:t>
            </a:r>
            <a:r>
              <a:rPr lang="fr-CA" altLang="fr-FR" sz="2800" u="sng">
                <a:latin typeface="Trebuchet MS" charset="0"/>
              </a:rPr>
              <a:t>INDIQUE oreille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atteinte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Dr. Mar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25538"/>
            <a:ext cx="68405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ZoneTexte 1"/>
          <p:cNvSpPr txBox="1">
            <a:spLocks noChangeArrowheads="1"/>
          </p:cNvSpPr>
          <p:nvPr/>
        </p:nvSpPr>
        <p:spPr bwMode="auto">
          <a:xfrm>
            <a:off x="1046163" y="333375"/>
            <a:ext cx="708818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4000">
                <a:latin typeface="Trebuchet MS" charset="0"/>
              </a:rPr>
              <a:t>Traitement médical : SERC…?</a:t>
            </a:r>
          </a:p>
        </p:txBody>
      </p:sp>
      <p:sp>
        <p:nvSpPr>
          <p:cNvPr id="76804" name="ZoneTexte 1"/>
          <p:cNvSpPr txBox="1">
            <a:spLocks noChangeArrowheads="1"/>
          </p:cNvSpPr>
          <p:nvPr/>
        </p:nvSpPr>
        <p:spPr bwMode="auto">
          <a:xfrm>
            <a:off x="1317625" y="5913438"/>
            <a:ext cx="6437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SERC ça SERT à RIEN…..!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41"/>
          <p:cNvSpPr>
            <a:spLocks noChangeArrowheads="1"/>
          </p:cNvSpPr>
          <p:nvPr/>
        </p:nvSpPr>
        <p:spPr bwMode="auto">
          <a:xfrm>
            <a:off x="6245225" y="422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 b="0"/>
          </a:p>
        </p:txBody>
      </p:sp>
      <p:sp>
        <p:nvSpPr>
          <p:cNvPr id="78851" name="Text Box 44"/>
          <p:cNvSpPr txBox="1">
            <a:spLocks noChangeArrowheads="1"/>
          </p:cNvSpPr>
          <p:nvPr/>
        </p:nvSpPr>
        <p:spPr bwMode="auto">
          <a:xfrm>
            <a:off x="620713" y="277813"/>
            <a:ext cx="3349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0">
                <a:solidFill>
                  <a:schemeClr val="bg2"/>
                </a:solidFill>
                <a:latin typeface="Trebuchet MS" charset="0"/>
              </a:rPr>
              <a:t> Manœuvre d</a:t>
            </a:r>
            <a:r>
              <a:rPr lang="fr-FR" altLang="fr-CA" sz="2800" b="0">
                <a:solidFill>
                  <a:schemeClr val="bg2"/>
                </a:solidFill>
                <a:latin typeface="Trebuchet MS" charset="0"/>
              </a:rPr>
              <a:t>’</a:t>
            </a:r>
            <a:r>
              <a:rPr lang="fr-FR" altLang="fr-FR" sz="2800" b="0">
                <a:solidFill>
                  <a:schemeClr val="bg2"/>
                </a:solidFill>
                <a:latin typeface="Trebuchet MS" charset="0"/>
              </a:rPr>
              <a:t>EPLEY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19"/>
          <p:cNvGrpSpPr>
            <a:grpSpLocks/>
          </p:cNvGrpSpPr>
          <p:nvPr/>
        </p:nvGrpSpPr>
        <p:grpSpPr bwMode="auto">
          <a:xfrm>
            <a:off x="0" y="1196975"/>
            <a:ext cx="9144000" cy="768350"/>
            <a:chOff x="0" y="1008"/>
            <a:chExt cx="5760" cy="240"/>
          </a:xfrm>
        </p:grpSpPr>
        <p:sp>
          <p:nvSpPr>
            <p:cNvPr id="80908" name="AutoShape 20"/>
            <p:cNvSpPr>
              <a:spLocks noChangeArrowheads="1"/>
            </p:cNvSpPr>
            <p:nvPr/>
          </p:nvSpPr>
          <p:spPr bwMode="auto">
            <a:xfrm>
              <a:off x="1776" y="1008"/>
              <a:ext cx="2208" cy="240"/>
            </a:xfrm>
            <a:prstGeom prst="flowChartAlternateProcess">
              <a:avLst/>
            </a:prstGeom>
            <a:solidFill>
              <a:srgbClr val="AEBF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80909" name="Text Box 21"/>
            <p:cNvSpPr txBox="1">
              <a:spLocks noChangeArrowheads="1"/>
            </p:cNvSpPr>
            <p:nvPr/>
          </p:nvSpPr>
          <p:spPr bwMode="auto">
            <a:xfrm>
              <a:off x="0" y="1008"/>
              <a:ext cx="5760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fr-FR" sz="2800">
                  <a:solidFill>
                    <a:schemeClr val="bg1"/>
                  </a:solidFill>
                  <a:latin typeface="Trebuchet MS" charset="0"/>
                </a:rPr>
                <a:t>Informer le Patient</a:t>
              </a:r>
              <a:endParaRPr lang="fr-FR" altLang="fr-FR" sz="2800">
                <a:solidFill>
                  <a:schemeClr val="bg1"/>
                </a:solidFill>
                <a:latin typeface="Trebuchet MS" charset="0"/>
              </a:endParaRPr>
            </a:p>
          </p:txBody>
        </p:sp>
      </p:grpSp>
      <p:sp>
        <p:nvSpPr>
          <p:cNvPr id="80899" name="Rectangle 22"/>
          <p:cNvSpPr>
            <a:spLocks noChangeArrowheads="1"/>
          </p:cNvSpPr>
          <p:nvPr/>
        </p:nvSpPr>
        <p:spPr bwMode="auto">
          <a:xfrm>
            <a:off x="0" y="21336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Jour1</a:t>
            </a:r>
            <a:r>
              <a:rPr lang="fr-CA" altLang="fr-FR" sz="2400" b="0">
                <a:latin typeface="Trebuchet MS" charset="0"/>
              </a:rPr>
              <a:t>: position verticale – dormir tête élevée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fr-CA" altLang="fr-FR" sz="2400" b="0">
              <a:latin typeface="Trebuchet MS" charset="0"/>
            </a:endParaRPr>
          </a:p>
        </p:txBody>
      </p:sp>
      <p:sp>
        <p:nvSpPr>
          <p:cNvPr id="80900" name="Rectangle 23"/>
          <p:cNvSpPr>
            <a:spLocks noChangeArrowheads="1"/>
          </p:cNvSpPr>
          <p:nvPr/>
        </p:nvSpPr>
        <p:spPr bwMode="auto">
          <a:xfrm>
            <a:off x="0" y="2971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Risque de récidive: </a:t>
            </a:r>
            <a:r>
              <a:rPr lang="fr-CA" altLang="fr-FR" sz="2400">
                <a:latin typeface="Trebuchet MS" charset="0"/>
              </a:rPr>
              <a:t>30%</a:t>
            </a:r>
            <a:r>
              <a:rPr lang="fr-CA" altLang="fr-FR" sz="2400" b="0">
                <a:latin typeface="Trebuchet MS" charset="0"/>
              </a:rPr>
              <a:t> (Otolithes mobiles)	</a:t>
            </a:r>
          </a:p>
        </p:txBody>
      </p:sp>
      <p:sp>
        <p:nvSpPr>
          <p:cNvPr id="80901" name="Rectangle 24"/>
          <p:cNvSpPr>
            <a:spLocks noChangeArrowheads="1"/>
          </p:cNvSpPr>
          <p:nvPr/>
        </p:nvSpPr>
        <p:spPr bwMode="auto">
          <a:xfrm>
            <a:off x="0" y="46482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i="1">
                <a:latin typeface="Trebuchet MS" charset="0"/>
              </a:rPr>
              <a:t>        Identifier oreille</a:t>
            </a:r>
            <a:r>
              <a:rPr lang="fr-FR" altLang="fr-FR" sz="2400" b="0" i="1">
                <a:latin typeface="Trebuchet MS" charset="0"/>
              </a:rPr>
              <a:t>: provoquer vertige décubitus g ou dr</a:t>
            </a:r>
            <a:endParaRPr lang="fr-FR" altLang="fr-FR" sz="2000" b="0">
              <a:latin typeface="Trebuchet MS" charset="0"/>
            </a:endParaRPr>
          </a:p>
          <a:p>
            <a:pPr algn="ctr">
              <a:lnSpc>
                <a:spcPct val="40000"/>
              </a:lnSpc>
              <a:spcBef>
                <a:spcPct val="0"/>
              </a:spcBef>
              <a:buFontTx/>
              <a:buNone/>
            </a:pPr>
            <a:r>
              <a:rPr lang="fr-FR" altLang="fr-FR" sz="2400">
                <a:latin typeface="Trebuchet MS" charset="0"/>
              </a:rPr>
              <a:t> </a:t>
            </a:r>
            <a:endParaRPr lang="fr-FR" altLang="fr-FR" sz="2000" b="0">
              <a:latin typeface="Trebuchet MS" charset="0"/>
            </a:endParaRPr>
          </a:p>
        </p:txBody>
      </p:sp>
      <p:grpSp>
        <p:nvGrpSpPr>
          <p:cNvPr id="80902" name="Group 29"/>
          <p:cNvGrpSpPr>
            <a:grpSpLocks/>
          </p:cNvGrpSpPr>
          <p:nvPr/>
        </p:nvGrpSpPr>
        <p:grpSpPr bwMode="auto">
          <a:xfrm>
            <a:off x="0" y="3716338"/>
            <a:ext cx="9144000" cy="690562"/>
            <a:chOff x="0" y="2544"/>
            <a:chExt cx="5760" cy="240"/>
          </a:xfrm>
        </p:grpSpPr>
        <p:sp>
          <p:nvSpPr>
            <p:cNvPr id="80906" name="AutoShape 26"/>
            <p:cNvSpPr>
              <a:spLocks noChangeArrowheads="1"/>
            </p:cNvSpPr>
            <p:nvPr/>
          </p:nvSpPr>
          <p:spPr bwMode="auto">
            <a:xfrm>
              <a:off x="1776" y="2544"/>
              <a:ext cx="2208" cy="240"/>
            </a:xfrm>
            <a:prstGeom prst="flowChartAlternateProcess">
              <a:avLst/>
            </a:prstGeom>
            <a:solidFill>
              <a:srgbClr val="B20C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80907" name="Text Box 27"/>
            <p:cNvSpPr txBox="1">
              <a:spLocks noChangeArrowheads="1"/>
            </p:cNvSpPr>
            <p:nvPr/>
          </p:nvSpPr>
          <p:spPr bwMode="auto">
            <a:xfrm>
              <a:off x="0" y="2544"/>
              <a:ext cx="5760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Récidive?</a:t>
              </a:r>
              <a:endParaRPr lang="fr-FR" altLang="fr-FR" b="0">
                <a:latin typeface="Trebuchet MS" charset="0"/>
              </a:endParaRPr>
            </a:p>
          </p:txBody>
        </p:sp>
      </p:grpSp>
      <p:sp>
        <p:nvSpPr>
          <p:cNvPr id="80903" name="Text Box 30"/>
          <p:cNvSpPr txBox="1">
            <a:spLocks noChangeArrowheads="1"/>
          </p:cNvSpPr>
          <p:nvPr/>
        </p:nvSpPr>
        <p:spPr bwMode="auto">
          <a:xfrm>
            <a:off x="0" y="518160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Répéter</a:t>
            </a:r>
            <a:r>
              <a:rPr lang="fr-CA" altLang="fr-FR" sz="2400">
                <a:latin typeface="Trebuchet MS" charset="0"/>
              </a:rPr>
              <a:t> Auto Epley</a:t>
            </a:r>
            <a:r>
              <a:rPr lang="fr-CA" altLang="fr-FR" sz="2000" b="0">
                <a:latin typeface="Trebuchet MS" charset="0"/>
              </a:rPr>
              <a:t> </a:t>
            </a:r>
          </a:p>
          <a:p>
            <a:pPr algn="ctr">
              <a:lnSpc>
                <a:spcPct val="40000"/>
              </a:lnSpc>
              <a:spcBef>
                <a:spcPct val="0"/>
              </a:spcBef>
              <a:buFontTx/>
              <a:buNone/>
            </a:pPr>
            <a:endParaRPr lang="fr-CA" altLang="fr-FR" sz="2400" b="0">
              <a:latin typeface="Trebuchet MS" charset="0"/>
            </a:endParaRPr>
          </a:p>
        </p:txBody>
      </p:sp>
      <p:sp>
        <p:nvSpPr>
          <p:cNvPr id="80904" name="Text Box 31"/>
          <p:cNvSpPr txBox="1">
            <a:spLocks noChangeArrowheads="1"/>
          </p:cNvSpPr>
          <p:nvPr/>
        </p:nvSpPr>
        <p:spPr bwMode="auto">
          <a:xfrm>
            <a:off x="0" y="57150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Canal horizontal: manœuvre </a:t>
            </a:r>
            <a:r>
              <a:rPr lang="fr-CA" altLang="fr-FR" sz="2400">
                <a:latin typeface="Trebuchet MS" charset="0"/>
              </a:rPr>
              <a:t> BBQ </a:t>
            </a:r>
            <a:endParaRPr lang="fr-CA" altLang="fr-FR" sz="2400" b="0">
              <a:latin typeface="Trebuchet MS" charset="0"/>
            </a:endParaRPr>
          </a:p>
        </p:txBody>
      </p:sp>
      <p:sp>
        <p:nvSpPr>
          <p:cNvPr id="80905" name="Text Box 32"/>
          <p:cNvSpPr txBox="1">
            <a:spLocks noChangeArrowheads="1"/>
          </p:cNvSpPr>
          <p:nvPr/>
        </p:nvSpPr>
        <p:spPr bwMode="auto">
          <a:xfrm>
            <a:off x="755650" y="26035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rgbClr val="000000"/>
                </a:solidFill>
                <a:latin typeface="Trebuchet MS" charset="0"/>
              </a:rPr>
              <a:t>Vertige Positionnel Bénin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11"/>
          <p:cNvSpPr>
            <a:spLocks noChangeArrowheads="1"/>
          </p:cNvSpPr>
          <p:nvPr/>
        </p:nvSpPr>
        <p:spPr bwMode="auto">
          <a:xfrm>
            <a:off x="1074738" y="5635625"/>
            <a:ext cx="7493000" cy="457200"/>
          </a:xfrm>
          <a:prstGeom prst="flowChartAlternateProcess">
            <a:avLst/>
          </a:prstGeom>
          <a:solidFill>
            <a:srgbClr val="B20C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latin typeface="Trebuchet MS" charset="0"/>
            </a:endParaRPr>
          </a:p>
        </p:txBody>
      </p:sp>
      <p:sp>
        <p:nvSpPr>
          <p:cNvPr id="83980" name="Text Box 12"/>
          <p:cNvSpPr txBox="1">
            <a:spLocks noChangeArrowheads="1"/>
          </p:cNvSpPr>
          <p:nvPr/>
        </p:nvSpPr>
        <p:spPr bwMode="auto">
          <a:xfrm>
            <a:off x="250825" y="1844675"/>
            <a:ext cx="8642350" cy="517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fr-CA" altLang="x-none" b="0" smtClean="0"/>
              <a:t>1) Mauvais </a:t>
            </a:r>
            <a:r>
              <a:rPr lang="fr-CA" altLang="x-none" smtClean="0"/>
              <a:t>diagnostic: </a:t>
            </a:r>
            <a:r>
              <a:rPr lang="fr-CA" altLang="x-none" b="0" smtClean="0"/>
              <a:t>histoire – Dix - Nystagmus  = 100%</a:t>
            </a:r>
          </a:p>
          <a:p>
            <a:pPr>
              <a:lnSpc>
                <a:spcPct val="70000"/>
              </a:lnSpc>
              <a:defRPr/>
            </a:pPr>
            <a:endParaRPr lang="fr-CA" altLang="x-none" b="0" smtClean="0"/>
          </a:p>
          <a:p>
            <a:pPr>
              <a:defRPr/>
            </a:pPr>
            <a:r>
              <a:rPr lang="fr-CA" altLang="x-none" b="0" smtClean="0"/>
              <a:t>2) Mauvaise </a:t>
            </a:r>
            <a:r>
              <a:rPr lang="fr-CA" altLang="x-none" smtClean="0"/>
              <a:t>oreille: </a:t>
            </a:r>
            <a:r>
              <a:rPr lang="fr-CA" altLang="x-none" b="0" smtClean="0"/>
              <a:t>côté en décubitus, Dix Hallpike</a:t>
            </a:r>
          </a:p>
          <a:p>
            <a:pPr>
              <a:defRPr/>
            </a:pPr>
            <a:endParaRPr lang="fr-CA" altLang="x-none" b="0" smtClean="0"/>
          </a:p>
          <a:p>
            <a:pPr>
              <a:defRPr/>
            </a:pPr>
            <a:r>
              <a:rPr lang="fr-CA" altLang="x-none" b="0" smtClean="0"/>
              <a:t>3) Mauvaise </a:t>
            </a:r>
            <a:r>
              <a:rPr lang="fr-CA" altLang="x-none" smtClean="0"/>
              <a:t>position:</a:t>
            </a:r>
            <a:r>
              <a:rPr lang="fr-CA" altLang="x-none" b="0" smtClean="0"/>
              <a:t> arthrose cervicale, position </a:t>
            </a:r>
            <a:r>
              <a:rPr lang="ja-JP" altLang="fr-CA" b="0" smtClean="0"/>
              <a:t>“</a:t>
            </a:r>
            <a:r>
              <a:rPr lang="fr-CA" altLang="ja-JP" b="0" smtClean="0"/>
              <a:t>C</a:t>
            </a:r>
            <a:r>
              <a:rPr lang="ja-JP" altLang="fr-CA" b="0" smtClean="0"/>
              <a:t>”</a:t>
            </a:r>
            <a:endParaRPr lang="fr-CA" altLang="ja-JP" b="0" smtClean="0"/>
          </a:p>
          <a:p>
            <a:pPr>
              <a:lnSpc>
                <a:spcPct val="70000"/>
              </a:lnSpc>
              <a:defRPr/>
            </a:pPr>
            <a:endParaRPr lang="fr-CA" altLang="x-none" b="0" smtClean="0"/>
          </a:p>
          <a:p>
            <a:pPr>
              <a:defRPr/>
            </a:pPr>
            <a:r>
              <a:rPr lang="fr-CA" altLang="x-none" b="0" smtClean="0"/>
              <a:t>4) Mauvais </a:t>
            </a:r>
            <a:r>
              <a:rPr lang="fr-CA" altLang="x-none" smtClean="0"/>
              <a:t>timing:  </a:t>
            </a:r>
            <a:r>
              <a:rPr lang="fr-CA" altLang="x-none" smtClean="0">
                <a:latin typeface="Times New Roman" charset="0"/>
              </a:rPr>
              <a:t>˂</a:t>
            </a:r>
            <a:r>
              <a:rPr lang="fr-CA" altLang="x-none" b="0" smtClean="0"/>
              <a:t> 1.30 min. chaque position</a:t>
            </a:r>
          </a:p>
          <a:p>
            <a:pPr>
              <a:lnSpc>
                <a:spcPct val="70000"/>
              </a:lnSpc>
              <a:defRPr/>
            </a:pPr>
            <a:endParaRPr lang="fr-CA" altLang="x-none" b="0" smtClean="0"/>
          </a:p>
          <a:p>
            <a:pPr>
              <a:defRPr/>
            </a:pPr>
            <a:r>
              <a:rPr lang="fr-CA" altLang="x-none" b="0" smtClean="0"/>
              <a:t>5) Mauvais </a:t>
            </a:r>
            <a:r>
              <a:rPr lang="fr-CA" altLang="x-none" smtClean="0"/>
              <a:t>canal</a:t>
            </a:r>
            <a:r>
              <a:rPr lang="fr-CA" altLang="x-none" b="0" smtClean="0"/>
              <a:t>: canal horizontal </a:t>
            </a:r>
            <a:r>
              <a:rPr lang="fr-CA" altLang="x-none" b="0" smtClean="0">
                <a:latin typeface="Times New Roman" charset="0"/>
              </a:rPr>
              <a:t>&lt; </a:t>
            </a:r>
            <a:r>
              <a:rPr lang="fr-CA" altLang="x-none" b="0" smtClean="0"/>
              <a:t>5%     manœuvre BBQ</a:t>
            </a:r>
            <a:endParaRPr lang="en-US" altLang="x-none" b="0" smtClean="0"/>
          </a:p>
          <a:p>
            <a:pPr>
              <a:defRPr/>
            </a:pPr>
            <a:endParaRPr lang="en-US" altLang="x-none" b="0" smtClean="0"/>
          </a:p>
          <a:p>
            <a:pPr>
              <a:defRPr/>
            </a:pPr>
            <a:endParaRPr lang="en-US" altLang="x-none" b="0" smtClean="0"/>
          </a:p>
          <a:p>
            <a:pPr>
              <a:defRPr/>
            </a:pPr>
            <a:r>
              <a:rPr lang="en-US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</a:t>
            </a:r>
            <a:r>
              <a:rPr lang="en-US" altLang="x-none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  shall never surrender…!</a:t>
            </a:r>
            <a:r>
              <a:rPr lang="en-US" altLang="fr-CA" sz="320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”</a:t>
            </a:r>
            <a:r>
              <a:rPr lang="en-US" altLang="ja-JP" b="0" smtClean="0">
                <a:solidFill>
                  <a:schemeClr val="bg1"/>
                </a:solidFill>
              </a:rPr>
              <a:t>  </a:t>
            </a:r>
            <a:r>
              <a:rPr lang="en-US" altLang="ja-JP" sz="1800" b="0" smtClean="0">
                <a:solidFill>
                  <a:schemeClr val="bg1"/>
                </a:solidFill>
              </a:rPr>
              <a:t> Churchill</a:t>
            </a:r>
          </a:p>
          <a:p>
            <a:pPr>
              <a:defRPr/>
            </a:pPr>
            <a:endParaRPr lang="en-US" altLang="x-none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US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</a:t>
            </a:r>
          </a:p>
        </p:txBody>
      </p:sp>
      <p:sp>
        <p:nvSpPr>
          <p:cNvPr id="82948" name="Text Box 13"/>
          <p:cNvSpPr txBox="1">
            <a:spLocks noChangeArrowheads="1"/>
          </p:cNvSpPr>
          <p:nvPr/>
        </p:nvSpPr>
        <p:spPr bwMode="auto">
          <a:xfrm>
            <a:off x="228600" y="609600"/>
            <a:ext cx="868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000">
                <a:solidFill>
                  <a:srgbClr val="000000"/>
                </a:solidFill>
                <a:latin typeface="Trebuchet MS" charset="0"/>
              </a:rPr>
              <a:t>Manœuvre d</a:t>
            </a:r>
            <a:r>
              <a:rPr lang="fr-FR" altLang="fr-CA" sz="4000">
                <a:solidFill>
                  <a:srgbClr val="000000"/>
                </a:solidFill>
                <a:latin typeface="Trebuchet MS" charset="0"/>
              </a:rPr>
              <a:t>’</a:t>
            </a:r>
            <a:r>
              <a:rPr lang="fr-FR" altLang="ja-JP" sz="4000">
                <a:solidFill>
                  <a:srgbClr val="000000"/>
                </a:solidFill>
                <a:latin typeface="Trebuchet MS" charset="0"/>
              </a:rPr>
              <a:t>Epley: Échec?</a:t>
            </a:r>
            <a:endParaRPr lang="fr-FR" altLang="fr-FR" sz="4000">
              <a:solidFill>
                <a:srgbClr val="000000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18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3600">
              <a:latin typeface="Trebuchet MS" charset="0"/>
            </a:endParaRP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2555875" y="427038"/>
            <a:ext cx="6034088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2400">
                <a:solidFill>
                  <a:schemeClr val="bg1"/>
                </a:solidFill>
                <a:latin typeface="Trebuchet MS" charset="0"/>
              </a:rPr>
              <a:t>    Clinical practice guideline: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fr-FR" sz="2400">
                <a:solidFill>
                  <a:schemeClr val="bg1"/>
                </a:solidFill>
                <a:latin typeface="Trebuchet MS" charset="0"/>
              </a:rPr>
              <a:t>    Benign paroxysmal positional vertigo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solidFill>
                <a:schemeClr val="bg1"/>
              </a:solidFill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latin typeface="Trebuchet MS" charset="0"/>
            </a:endParaRP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952500" y="1279525"/>
            <a:ext cx="69326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1600">
                <a:latin typeface="Trebuchet MS" charset="0"/>
              </a:rPr>
              <a:t>Otolaryngology-Head and neck Surgery; November 2008: 139: S47-S81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173038" y="1700213"/>
            <a:ext cx="9078912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 b="0">
                <a:latin typeface="Trebuchet MS" charset="0"/>
              </a:rPr>
              <a:t>           </a:t>
            </a:r>
            <a:r>
              <a:rPr lang="fr-CA" altLang="fr-FR" sz="5400">
                <a:latin typeface="Trebuchet MS" charset="0"/>
              </a:rPr>
              <a:t>VPB </a:t>
            </a:r>
            <a:r>
              <a:rPr lang="fr-CA" altLang="fr-FR" b="0">
                <a:latin typeface="Trebuchet MS" charset="0"/>
              </a:rPr>
              <a:t>(canal postérieur)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1) Dx </a:t>
            </a:r>
            <a:r>
              <a:rPr lang="fr-CA" altLang="fr-FR" u="sng">
                <a:latin typeface="Trebuchet MS" charset="0"/>
              </a:rPr>
              <a:t>Définitif</a:t>
            </a:r>
            <a:r>
              <a:rPr lang="fr-CA" altLang="fr-FR" b="0">
                <a:latin typeface="Trebuchet MS" charset="0"/>
              </a:rPr>
              <a:t>: Histoire + Dix(+) objectif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2) Cliniciens ne</a:t>
            </a:r>
            <a:r>
              <a:rPr lang="fr-CA" altLang="fr-FR">
                <a:latin typeface="Trebuchet MS" charset="0"/>
              </a:rPr>
              <a:t> </a:t>
            </a:r>
            <a:r>
              <a:rPr lang="fr-CA" altLang="fr-FR" u="sng">
                <a:latin typeface="Trebuchet MS" charset="0"/>
              </a:rPr>
              <a:t>Doivent Pas</a:t>
            </a:r>
            <a:r>
              <a:rPr lang="fr-CA" altLang="fr-FR" b="0" u="sng">
                <a:latin typeface="Trebuchet MS" charset="0"/>
              </a:rPr>
              <a:t> </a:t>
            </a:r>
            <a:r>
              <a:rPr lang="fr-CA" altLang="fr-FR" b="0">
                <a:latin typeface="Trebuchet MS" charset="0"/>
              </a:rPr>
              <a:t>faire imagerie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(IRM </a:t>
            </a:r>
            <a:r>
              <a:rPr lang="mr-IN" altLang="fr-FR" b="0">
                <a:latin typeface="Trebuchet MS" charset="0"/>
              </a:rPr>
              <a:t>–</a:t>
            </a:r>
            <a:r>
              <a:rPr lang="fr-CA" altLang="fr-FR" b="0">
                <a:latin typeface="Trebuchet MS" charset="0"/>
              </a:rPr>
              <a:t> CT) ni test vestibulaires (ENG).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3) Cliniciens ne</a:t>
            </a:r>
            <a:r>
              <a:rPr lang="fr-CA" altLang="fr-FR">
                <a:latin typeface="Trebuchet MS" charset="0"/>
              </a:rPr>
              <a:t> </a:t>
            </a:r>
            <a:r>
              <a:rPr lang="fr-CA" altLang="fr-FR" u="sng">
                <a:latin typeface="Trebuchet MS" charset="0"/>
              </a:rPr>
              <a:t>Doivent Pas</a:t>
            </a:r>
            <a:r>
              <a:rPr lang="fr-CA" altLang="fr-FR" b="0" u="sng">
                <a:latin typeface="Trebuchet MS" charset="0"/>
              </a:rPr>
              <a:t> </a:t>
            </a:r>
            <a:r>
              <a:rPr lang="fr-CA" altLang="fr-FR" b="0">
                <a:latin typeface="Trebuchet MS" charset="0"/>
              </a:rPr>
              <a:t>traiter avec Rx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 suppresseurs vestibulaires: </a:t>
            </a:r>
            <a:r>
              <a:rPr lang="fr-CA" altLang="fr-FR">
                <a:latin typeface="Trebuchet MS" charset="0"/>
              </a:rPr>
              <a:t>Serc </a:t>
            </a:r>
            <a:r>
              <a:rPr lang="fr-CA" altLang="fr-FR" b="0">
                <a:latin typeface="Trebuchet MS" charset="0"/>
              </a:rPr>
              <a:t>(bêtahistine)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 antihistaminiques, anxiolytiques,.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b="0">
              <a:latin typeface="Trebuchet MS" charset="0"/>
            </a:endParaRP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550863" y="549275"/>
            <a:ext cx="2076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solidFill>
                  <a:schemeClr val="bg1"/>
                </a:solidFill>
                <a:latin typeface="Trebuchet MS" charset="0"/>
              </a:rPr>
              <a:t>Guidelines:</a:t>
            </a:r>
          </a:p>
        </p:txBody>
      </p:sp>
      <p:pic>
        <p:nvPicPr>
          <p:cNvPr id="85001" name="Picture 10" descr="consensus tit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-1179513"/>
            <a:ext cx="62642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fr-FR" sz="18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fr-FR" sz="3600">
              <a:latin typeface="Trebuchet MS" charset="0"/>
            </a:endParaRP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2555875" y="427038"/>
            <a:ext cx="59753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2400">
                <a:solidFill>
                  <a:schemeClr val="bg1"/>
                </a:solidFill>
                <a:latin typeface="Trebuchet MS" charset="0"/>
              </a:rPr>
              <a:t>    </a:t>
            </a:r>
            <a:r>
              <a:rPr lang="en-CA" altLang="fr-CA" sz="2400">
                <a:solidFill>
                  <a:schemeClr val="bg1"/>
                </a:solidFill>
                <a:latin typeface="Trebuchet MS" charset="0"/>
              </a:rPr>
              <a:t>“</a:t>
            </a:r>
            <a:r>
              <a:rPr lang="en-CA" altLang="fr-FR" sz="2400">
                <a:solidFill>
                  <a:schemeClr val="bg1"/>
                </a:solidFill>
                <a:latin typeface="Trebuchet MS" charset="0"/>
              </a:rPr>
              <a:t>Clinical practice guideline: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fr-FR" sz="2400">
                <a:solidFill>
                  <a:schemeClr val="bg1"/>
                </a:solidFill>
                <a:latin typeface="Trebuchet MS" charset="0"/>
              </a:rPr>
              <a:t>    Benign paroxysmal positional vertigo</a:t>
            </a:r>
            <a:r>
              <a:rPr lang="en-CA" altLang="fr-CA" sz="2400">
                <a:solidFill>
                  <a:schemeClr val="bg1"/>
                </a:solidFill>
                <a:latin typeface="Trebuchet MS" charset="0"/>
              </a:rPr>
              <a:t>”</a:t>
            </a:r>
            <a:endParaRPr lang="en-CA" altLang="fr-FR" sz="2400">
              <a:solidFill>
                <a:schemeClr val="bg1"/>
              </a:solidFill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solidFill>
                <a:schemeClr val="bg1"/>
              </a:solidFill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latin typeface="Trebuchet MS" charset="0"/>
            </a:endParaRP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179388" y="1168400"/>
            <a:ext cx="8642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1400">
                <a:latin typeface="Trebuchet MS" charset="0"/>
              </a:rPr>
              <a:t>                  </a:t>
            </a:r>
            <a:r>
              <a:rPr lang="en-CA" altLang="fr-FR" sz="1600">
                <a:latin typeface="Trebuchet MS" charset="0"/>
              </a:rPr>
              <a:t>Otolaryngology-Head and neck Surgery; November 2008: 139: S47-S81</a:t>
            </a:r>
          </a:p>
        </p:txBody>
      </p:sp>
      <p:sp>
        <p:nvSpPr>
          <p:cNvPr id="87047" name="Text Box 8"/>
          <p:cNvSpPr txBox="1">
            <a:spLocks noChangeArrowheads="1"/>
          </p:cNvSpPr>
          <p:nvPr/>
        </p:nvSpPr>
        <p:spPr bwMode="auto">
          <a:xfrm>
            <a:off x="684213" y="549275"/>
            <a:ext cx="19446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solidFill>
                  <a:schemeClr val="bg1"/>
                </a:solidFill>
                <a:latin typeface="Trebuchet MS" charset="0"/>
              </a:rPr>
              <a:t>Guidelines</a:t>
            </a:r>
          </a:p>
        </p:txBody>
      </p:sp>
      <p:pic>
        <p:nvPicPr>
          <p:cNvPr id="87048" name="Picture 9" descr="consensus Eple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44738"/>
            <a:ext cx="8497888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05263"/>
            <a:ext cx="82819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Rectangle 4"/>
          <p:cNvSpPr>
            <a:spLocks noChangeArrowheads="1"/>
          </p:cNvSpPr>
          <p:nvPr/>
        </p:nvSpPr>
        <p:spPr bwMode="auto">
          <a:xfrm>
            <a:off x="144463" y="1304925"/>
            <a:ext cx="8999537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4000">
                <a:latin typeface="Trebuchet MS" charset="0"/>
              </a:rPr>
              <a:t>Diagnosis and management of benign paroxysmal positional vertigo (BPV).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fr-FR" sz="2400" b="0">
                <a:latin typeface="Trebuchet MS" charset="0"/>
              </a:rPr>
              <a:t>                 Lorne S. Parnes, Sumit K. Agrawal, Jason Atlas</a:t>
            </a:r>
          </a:p>
        </p:txBody>
      </p:sp>
      <p:sp>
        <p:nvSpPr>
          <p:cNvPr id="89092" name="Rectangle 5"/>
          <p:cNvSpPr>
            <a:spLocks noChangeArrowheads="1"/>
          </p:cNvSpPr>
          <p:nvPr/>
        </p:nvSpPr>
        <p:spPr bwMode="auto">
          <a:xfrm>
            <a:off x="720725" y="312102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3600" b="0">
                <a:latin typeface="Trebuchet MS" charset="0"/>
              </a:rPr>
              <a:t>CMAJ • SEPT. 30, 2003; 169 (7) </a:t>
            </a:r>
            <a:r>
              <a:rPr lang="en-CA" altLang="fr-FR" sz="3600">
                <a:latin typeface="Trebuchet MS" charset="0"/>
              </a:rPr>
              <a:t>681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2159000" y="1338263"/>
            <a:ext cx="601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fr-FR" sz="2900">
                <a:latin typeface="Arial" charset="0"/>
              </a:rPr>
              <a:t>   </a:t>
            </a:r>
            <a:r>
              <a:rPr lang="en-US" altLang="fr-CA" sz="2900">
                <a:latin typeface="Arial" charset="0"/>
              </a:rPr>
              <a:t>“</a:t>
            </a:r>
            <a:r>
              <a:rPr lang="fr-FR" altLang="ja-JP" sz="2900">
                <a:latin typeface="Trebuchet MS" charset="0"/>
              </a:rPr>
              <a:t>ÉTOURDISSEMENT</a:t>
            </a:r>
            <a:r>
              <a:rPr lang="en-US" altLang="ja-JP" sz="2900">
                <a:latin typeface="Arial" charset="0"/>
              </a:rPr>
              <a:t>S</a:t>
            </a:r>
            <a:r>
              <a:rPr lang="en-US" altLang="fr-CA" sz="2900">
                <a:latin typeface="Arial" charset="0"/>
              </a:rPr>
              <a:t>”</a:t>
            </a:r>
            <a:r>
              <a:rPr lang="en-US" altLang="ja-JP" sz="2900">
                <a:latin typeface="Arial" charset="0"/>
              </a:rPr>
              <a:t> </a:t>
            </a:r>
            <a:endParaRPr lang="fr-FR" altLang="fr-FR" sz="2900">
              <a:latin typeface="Trebuchet MS" charset="0"/>
            </a:endParaRP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148013" y="2636838"/>
            <a:ext cx="25765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>
                <a:latin typeface="Trebuchet MS" charset="0"/>
              </a:rPr>
              <a:t>Type II: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50825" y="3716338"/>
            <a:ext cx="8569325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                           </a:t>
            </a:r>
            <a:r>
              <a:rPr lang="fr-CA" altLang="fr-FR" sz="4000">
                <a:latin typeface="Trebuchet MS" charset="0"/>
              </a:rPr>
              <a:t>Pré-syncopes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                	</a:t>
            </a:r>
            <a:r>
              <a:rPr lang="fr-CA" altLang="fr-FR" sz="3600">
                <a:latin typeface="Trebuchet MS" charset="0"/>
              </a:rPr>
              <a:t>    (Neuromusculaire)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179388" y="1600200"/>
            <a:ext cx="8964612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Urgence:  Deux Étourdissements le matin assistant à des conférences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Depuis 10 ans épisodes faiblesse/fatigue subits durée 10 minutes, 4-6/an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Traité pour </a:t>
            </a:r>
            <a:r>
              <a:rPr lang="fr-CA" altLang="fr-CA" sz="2000" b="0">
                <a:latin typeface="Trebuchet MS" charset="0"/>
              </a:rPr>
              <a:t>“</a:t>
            </a:r>
            <a:r>
              <a:rPr lang="fr-CA" altLang="fr-FR" sz="2000" b="0">
                <a:latin typeface="Trebuchet MS" charset="0"/>
              </a:rPr>
              <a:t>hypoglycémie</a:t>
            </a:r>
            <a:r>
              <a:rPr lang="fr-CA" altLang="fr-CA" sz="2000" b="0">
                <a:latin typeface="Trebuchet MS" charset="0"/>
              </a:rPr>
              <a:t>”</a:t>
            </a:r>
            <a:endParaRPr lang="fr-CA" altLang="fr-FR" sz="20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Ne conduit pas son auto en dehors de Montréal par peur d</a:t>
            </a:r>
            <a:r>
              <a:rPr lang="fr-CA" altLang="fr-CA" sz="2000" b="0">
                <a:latin typeface="Trebuchet MS" charset="0"/>
              </a:rPr>
              <a:t>’</a:t>
            </a:r>
            <a:r>
              <a:rPr lang="fr-CA" altLang="fr-FR" sz="2000" b="0">
                <a:latin typeface="Trebuchet MS" charset="0"/>
              </a:rPr>
              <a:t>un épisode!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                        </a:t>
            </a:r>
          </a:p>
          <a:p>
            <a:pPr>
              <a:lnSpc>
                <a:spcPct val="60000"/>
              </a:lnSpc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Antécédents</a:t>
            </a:r>
            <a:r>
              <a:rPr lang="fr-CA" altLang="fr-FR" sz="2000" b="0">
                <a:latin typeface="Trebuchet MS" charset="0"/>
              </a:rPr>
              <a:t>: Billroth II            0 Rx              0 Alcool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Revue Systèmes : </a:t>
            </a:r>
            <a:r>
              <a:rPr lang="fr-CA" altLang="fr-FR" sz="2000" b="0">
                <a:latin typeface="Trebuchet MS" charset="0"/>
              </a:rPr>
              <a:t>NEGATIVE (Neuro - Cardio - Vasculaire)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Examen:</a:t>
            </a:r>
            <a:r>
              <a:rPr lang="fr-CA" altLang="fr-FR" sz="2000" b="0">
                <a:latin typeface="Trebuchet MS" charset="0"/>
              </a:rPr>
              <a:t> TA 140/82    RC 72 reg.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 b="0">
                <a:latin typeface="Trebuchet MS" charset="0"/>
              </a:rPr>
              <a:t>                       Reste: Normal (Cardiovasculaire)</a:t>
            </a:r>
            <a:endParaRPr lang="fr-CA" altLang="fr-FR" sz="24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2400" b="0">
              <a:latin typeface="Trebuchet MS" charset="0"/>
            </a:endParaRPr>
          </a:p>
        </p:txBody>
      </p:sp>
      <p:pic>
        <p:nvPicPr>
          <p:cNvPr id="9318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Rectangle 10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Homme 51 ans</a:t>
            </a:r>
            <a:endParaRPr lang="fr-CA" altLang="fr-FR" sz="3600">
              <a:latin typeface="Trebuchet MS" charset="0"/>
            </a:endParaRPr>
          </a:p>
        </p:txBody>
      </p:sp>
      <p:sp>
        <p:nvSpPr>
          <p:cNvPr id="93189" name="Rectangle 11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4</a:t>
            </a:r>
            <a:endParaRPr lang="fr-CA" altLang="fr-FR" sz="3600">
              <a:latin typeface="Trebuchet M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ChangeArrowheads="1"/>
          </p:cNvSpPr>
          <p:nvPr/>
        </p:nvSpPr>
        <p:spPr bwMode="auto">
          <a:xfrm>
            <a:off x="250825" y="1557338"/>
            <a:ext cx="8686800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Référé pour « Étourdissements »</a:t>
            </a:r>
          </a:p>
          <a:p>
            <a:pPr>
              <a:lnSpc>
                <a:spcPct val="30000"/>
              </a:lnSpc>
              <a:spcBef>
                <a:spcPct val="5000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Maladie actuelle:</a:t>
            </a:r>
            <a:endParaRPr lang="fr-CA" altLang="fr-FR" sz="2800" b="0">
              <a:latin typeface="Trebuchet MS" charset="0"/>
            </a:endParaRPr>
          </a:p>
          <a:p>
            <a:pPr>
              <a:spcBef>
                <a:spcPct val="50000"/>
              </a:spcBef>
            </a:pPr>
            <a:r>
              <a:rPr lang="fr-CA" altLang="fr-FR" sz="2800" b="0">
                <a:latin typeface="Trebuchet MS" charset="0"/>
              </a:rPr>
              <a:t> Premier épisode Mars 2011 (1h) et juin 2011 (2h45)</a:t>
            </a:r>
          </a:p>
          <a:p>
            <a:pPr>
              <a:spcBef>
                <a:spcPct val="50000"/>
              </a:spcBef>
            </a:pPr>
            <a:r>
              <a:rPr lang="fr-CA" altLang="fr-FR" sz="2800" b="0">
                <a:latin typeface="Trebuchet MS" charset="0"/>
              </a:rPr>
              <a:t> Étourdissements quotidiens, complètement incapacitants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depuis l</a:t>
            </a:r>
            <a:r>
              <a:rPr lang="fr-CA" altLang="fr-CA" sz="2800" b="0">
                <a:latin typeface="Trebuchet MS" charset="0"/>
              </a:rPr>
              <a:t>’</a:t>
            </a:r>
            <a:r>
              <a:rPr lang="fr-CA" altLang="fr-FR" sz="2800" b="0">
                <a:latin typeface="Trebuchet MS" charset="0"/>
              </a:rPr>
              <a:t>Automne 2011  </a:t>
            </a:r>
          </a:p>
          <a:p>
            <a:pPr>
              <a:spcBef>
                <a:spcPct val="50000"/>
              </a:spcBef>
            </a:pPr>
            <a:r>
              <a:rPr lang="fr-CA" altLang="fr-FR" sz="2800" b="0">
                <a:latin typeface="Trebuchet MS" charset="0"/>
              </a:rPr>
              <a:t> Arrêt de travail depuis 3 ½ ans </a:t>
            </a:r>
          </a:p>
          <a:p>
            <a:pPr>
              <a:spcBef>
                <a:spcPct val="50000"/>
              </a:spcBef>
            </a:pPr>
            <a:r>
              <a:rPr lang="fr-CA" altLang="fr-FR" sz="2800" b="0">
                <a:latin typeface="Trebuchet MS" charset="0"/>
              </a:rPr>
              <a:t> 2 chirurgies de l</a:t>
            </a:r>
            <a:r>
              <a:rPr lang="fr-CA" altLang="fr-CA" sz="2800" b="0">
                <a:latin typeface="Trebuchet MS" charset="0"/>
              </a:rPr>
              <a:t>’</a:t>
            </a:r>
            <a:r>
              <a:rPr lang="fr-CA" altLang="fr-FR" sz="2800" b="0">
                <a:latin typeface="Trebuchet MS" charset="0"/>
              </a:rPr>
              <a:t>oreille gauche en 2008</a:t>
            </a:r>
          </a:p>
          <a:p>
            <a:pPr>
              <a:spcBef>
                <a:spcPct val="50000"/>
              </a:spcBef>
              <a:buFontTx/>
              <a:buNone/>
            </a:pPr>
            <a:endParaRPr lang="fr-CA" altLang="fr-FR" sz="2800" b="0">
              <a:latin typeface="Trebuchet MS" charset="0"/>
            </a:endParaRPr>
          </a:p>
        </p:txBody>
      </p:sp>
      <p:pic>
        <p:nvPicPr>
          <p:cNvPr id="2150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0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Homme 40 ans,</a:t>
            </a:r>
            <a:r>
              <a:rPr lang="fr-CA" altLang="fr-FR" sz="3600">
                <a:solidFill>
                  <a:schemeClr val="bg1"/>
                </a:solidFill>
                <a:latin typeface="Trebuchet MS" charset="0"/>
              </a:rPr>
              <a:t> </a:t>
            </a:r>
            <a:r>
              <a:rPr lang="fr-CA" altLang="fr-FR" sz="1800" b="0">
                <a:solidFill>
                  <a:schemeClr val="bg1"/>
                </a:solidFill>
                <a:latin typeface="Trebuchet MS" charset="0"/>
              </a:rPr>
              <a:t>Ottawa</a:t>
            </a:r>
          </a:p>
        </p:txBody>
      </p:sp>
      <p:sp>
        <p:nvSpPr>
          <p:cNvPr id="21509" name="Rectangle 11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1</a:t>
            </a:r>
            <a:endParaRPr lang="fr-CA" altLang="fr-FR" sz="3600">
              <a:latin typeface="Trebuchet MS" charset="0"/>
            </a:endParaRPr>
          </a:p>
        </p:txBody>
      </p:sp>
      <p:sp>
        <p:nvSpPr>
          <p:cNvPr id="21510" name="Text Box 12"/>
          <p:cNvSpPr txBox="1">
            <a:spLocks noChangeArrowheads="1"/>
          </p:cNvSpPr>
          <p:nvPr/>
        </p:nvSpPr>
        <p:spPr bwMode="auto">
          <a:xfrm>
            <a:off x="2819400" y="1219200"/>
            <a:ext cx="594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fr-FR" sz="1600" b="0">
                <a:latin typeface="Arial" charset="0"/>
              </a:rPr>
              <a:t>"</a:t>
            </a:r>
            <a:r>
              <a:rPr lang="fr-CA" altLang="fr-FR" sz="1600" b="0">
                <a:latin typeface="Trebuchet MS" charset="0"/>
              </a:rPr>
              <a:t> Monteur de ligne </a:t>
            </a:r>
            <a:r>
              <a:rPr lang="en-US" altLang="fr-FR" sz="1600" b="0">
                <a:latin typeface="Arial" charset="0"/>
              </a:rPr>
              <a:t>"</a:t>
            </a:r>
            <a:r>
              <a:rPr lang="fr-CA" altLang="fr-FR" sz="1600" b="0">
                <a:latin typeface="Trebuchet MS" charset="0"/>
              </a:rPr>
              <a:t> (Hydro Ontario)</a:t>
            </a:r>
            <a:endParaRPr lang="fr-FR" altLang="fr-FR" sz="1600" b="0">
              <a:latin typeface="Trebuchet M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-107950" y="3798888"/>
            <a:ext cx="69215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	     	   	Cardiovasculaire</a:t>
            </a:r>
          </a:p>
        </p:txBody>
      </p:sp>
      <p:sp>
        <p:nvSpPr>
          <p:cNvPr id="95235" name="Rectangle 5"/>
          <p:cNvSpPr>
            <a:spLocks noChangeArrowheads="1"/>
          </p:cNvSpPr>
          <p:nvPr/>
        </p:nvSpPr>
        <p:spPr bwMode="auto">
          <a:xfrm>
            <a:off x="1619250" y="2422525"/>
            <a:ext cx="55451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400">
                <a:latin typeface="Trebuchet MS" charset="0"/>
              </a:rPr>
              <a:t>Type II: Pré-syncope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4400">
              <a:latin typeface="Trebuchet MS" charset="0"/>
            </a:endParaRPr>
          </a:p>
        </p:txBody>
      </p:sp>
      <p:sp>
        <p:nvSpPr>
          <p:cNvPr id="95236" name="ZoneTexte 1"/>
          <p:cNvSpPr txBox="1">
            <a:spLocks noChangeArrowheads="1"/>
          </p:cNvSpPr>
          <p:nvPr/>
        </p:nvSpPr>
        <p:spPr bwMode="auto">
          <a:xfrm>
            <a:off x="3276600" y="765175"/>
            <a:ext cx="3921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Étourdissement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8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10"/>
          <p:cNvSpPr txBox="1">
            <a:spLocks noChangeArrowheads="1"/>
          </p:cNvSpPr>
          <p:nvPr/>
        </p:nvSpPr>
        <p:spPr bwMode="auto">
          <a:xfrm>
            <a:off x="2268538" y="938213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      Pré Syncope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22313" y="3949700"/>
            <a:ext cx="3303587" cy="2378075"/>
            <a:chOff x="319" y="2352"/>
            <a:chExt cx="2081" cy="1498"/>
          </a:xfrm>
        </p:grpSpPr>
        <p:pic>
          <p:nvPicPr>
            <p:cNvPr id="97292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" y="2792"/>
              <a:ext cx="184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93" name="Text Box 14"/>
            <p:cNvSpPr txBox="1">
              <a:spLocks noChangeArrowheads="1"/>
            </p:cNvSpPr>
            <p:nvPr/>
          </p:nvSpPr>
          <p:spPr bwMode="auto">
            <a:xfrm>
              <a:off x="336" y="2352"/>
              <a:ext cx="2064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 i="1">
                  <a:latin typeface="Trebuchet MS" charset="0"/>
                </a:rPr>
                <a:t>          Système</a:t>
              </a:r>
              <a:endParaRPr lang="fr-CA" altLang="fr-FR" sz="200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 Cardiovasculaire (</a:t>
              </a:r>
              <a:r>
                <a:rPr lang="fr-CA" altLang="fr-FR" sz="2000" b="0">
                  <a:solidFill>
                    <a:schemeClr val="bg1"/>
                  </a:solidFill>
                  <a:latin typeface="Trebuchet MS" charset="0"/>
                </a:rPr>
                <a:t>90%)</a:t>
              </a:r>
              <a:endParaRPr lang="fr-CA" altLang="fr-FR" sz="200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fr-CA" altLang="fr-FR" sz="2000">
                  <a:latin typeface="Trebuchet MS" charset="0"/>
                </a:rPr>
                <a:t>Neuro </a:t>
              </a:r>
              <a:r>
                <a:rPr lang="fr-CA" altLang="fr-FR" sz="2000" b="0">
                  <a:latin typeface="Trebuchet MS" charset="0"/>
                </a:rPr>
                <a:t>(épilepsie)</a:t>
              </a:r>
              <a:endParaRPr lang="fr-CA" altLang="fr-FR" sz="200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</a:pPr>
              <a:r>
                <a:rPr lang="fr-CA" altLang="fr-FR" sz="2000">
                  <a:latin typeface="Trebuchet MS" charset="0"/>
                </a:rPr>
                <a:t>Métabolique</a:t>
              </a:r>
            </a:p>
          </p:txBody>
        </p:sp>
      </p:grp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1016000" y="2578100"/>
            <a:ext cx="75438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Pré Syncope = Syncope Cardiovasculaire</a:t>
            </a:r>
            <a:endParaRPr lang="fr-CA" altLang="fr-FR" sz="2800" b="0">
              <a:latin typeface="Trebuchet MS" charset="0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330700" y="3949700"/>
            <a:ext cx="2155825" cy="2378075"/>
            <a:chOff x="2592" y="2352"/>
            <a:chExt cx="1358" cy="1498"/>
          </a:xfrm>
        </p:grpSpPr>
        <p:pic>
          <p:nvPicPr>
            <p:cNvPr id="97290" name="Picture 1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2792"/>
              <a:ext cx="13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91" name="Text Box 18"/>
            <p:cNvSpPr txBox="1">
              <a:spLocks noChangeArrowheads="1"/>
            </p:cNvSpPr>
            <p:nvPr/>
          </p:nvSpPr>
          <p:spPr bwMode="auto">
            <a:xfrm>
              <a:off x="2688" y="2352"/>
              <a:ext cx="1056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 i="1">
                  <a:latin typeface="Trebuchet MS" charset="0"/>
                </a:rPr>
                <a:t>    DÉBUT</a:t>
              </a:r>
              <a:endParaRPr lang="fr-CA" altLang="fr-FR" sz="200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    Soudain </a:t>
              </a:r>
              <a:endParaRPr lang="fr-CA" altLang="fr-FR" sz="2000" b="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latin typeface="Trebuchet MS" charset="0"/>
                </a:rPr>
                <a:t>     Soudain</a:t>
              </a: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latin typeface="Trebuchet MS" charset="0"/>
                </a:rPr>
                <a:t>       Lent</a:t>
              </a: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845300" y="3949700"/>
            <a:ext cx="2155825" cy="2378075"/>
            <a:chOff x="4176" y="2352"/>
            <a:chExt cx="1358" cy="1498"/>
          </a:xfrm>
        </p:grpSpPr>
        <p:pic>
          <p:nvPicPr>
            <p:cNvPr id="97288" name="Picture 2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792"/>
              <a:ext cx="13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289" name="Text Box 21"/>
            <p:cNvSpPr txBox="1">
              <a:spLocks noChangeArrowheads="1"/>
            </p:cNvSpPr>
            <p:nvPr/>
          </p:nvSpPr>
          <p:spPr bwMode="auto">
            <a:xfrm>
              <a:off x="4272" y="2352"/>
              <a:ext cx="1104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 i="1">
                  <a:latin typeface="Trebuchet MS" charset="0"/>
                </a:rPr>
                <a:t>       FIN</a:t>
              </a:r>
              <a:endParaRPr lang="fr-CA" altLang="fr-FR" sz="200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   Soudaine</a:t>
              </a:r>
              <a:endParaRPr lang="fr-CA" altLang="fr-FR" sz="2000" b="0">
                <a:latin typeface="Trebuchet MS" charset="0"/>
              </a:endParaRP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latin typeface="Trebuchet MS" charset="0"/>
                </a:rPr>
                <a:t>     Lente</a:t>
              </a:r>
            </a:p>
            <a:p>
              <a:pPr>
                <a:lnSpc>
                  <a:spcPct val="15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latin typeface="Trebuchet MS" charset="0"/>
                </a:rPr>
                <a:t>     Lente</a:t>
              </a:r>
            </a:p>
          </p:txBody>
        </p:sp>
      </p:grpSp>
      <p:sp>
        <p:nvSpPr>
          <p:cNvPr id="70678" name="Text Box 22"/>
          <p:cNvSpPr txBox="1">
            <a:spLocks noChangeArrowheads="1"/>
          </p:cNvSpPr>
          <p:nvPr/>
        </p:nvSpPr>
        <p:spPr bwMode="auto">
          <a:xfrm>
            <a:off x="444500" y="3171825"/>
            <a:ext cx="868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000">
                <a:solidFill>
                  <a:srgbClr val="000000"/>
                </a:solidFill>
                <a:latin typeface="Trebuchet MS" charset="0"/>
              </a:rPr>
              <a:t>Syncope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 autoUpdateAnimBg="0"/>
      <p:bldP spid="70678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455613" y="3284538"/>
            <a:ext cx="8154987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762000" algn="l"/>
                <a:tab pos="1143000" algn="l"/>
                <a:tab pos="1524000" algn="l"/>
                <a:tab pos="1905000" algn="l"/>
                <a:tab pos="2286000" algn="l"/>
                <a:tab pos="2667000" algn="l"/>
              </a:tabLs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fr-CA" altLang="x-none" sz="3200" smtClean="0">
                <a:solidFill>
                  <a:srgbClr val="B20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fr-CA" altLang="x-none" sz="2000" smtClean="0"/>
              <a:t>ÉCANIQUE:</a:t>
            </a:r>
            <a:r>
              <a:rPr lang="fr-CA" altLang="x-none" sz="2000" b="0" smtClean="0"/>
              <a:t>     Sténose aortique – Myxome oreillette gauche </a:t>
            </a:r>
            <a:endParaRPr lang="fr-CA" altLang="x-none" sz="2000" smtClean="0"/>
          </a:p>
          <a:p>
            <a:pPr>
              <a:lnSpc>
                <a:spcPct val="20000"/>
              </a:lnSpc>
              <a:spcBef>
                <a:spcPct val="50000"/>
              </a:spcBef>
              <a:defRPr/>
            </a:pPr>
            <a:endParaRPr lang="fr-CA" altLang="x-none" sz="2000" smtClean="0"/>
          </a:p>
          <a:p>
            <a:pPr>
              <a:spcBef>
                <a:spcPct val="50000"/>
              </a:spcBef>
              <a:defRPr/>
            </a:pPr>
            <a:r>
              <a:rPr lang="fr-CA" altLang="x-none" sz="3200" smtClean="0">
                <a:solidFill>
                  <a:srgbClr val="B20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É</a:t>
            </a:r>
            <a:r>
              <a:rPr lang="fr-CA" altLang="x-none" sz="2000" smtClean="0"/>
              <a:t>LECTRIQUE: 	</a:t>
            </a:r>
            <a:r>
              <a:rPr lang="fr-CA" altLang="x-none" sz="2000" b="0" smtClean="0"/>
              <a:t>  Bradycardie - tachycardie (supra. ou ventriculaire)</a:t>
            </a:r>
          </a:p>
          <a:p>
            <a:pPr>
              <a:spcBef>
                <a:spcPct val="50000"/>
              </a:spcBef>
              <a:defRPr/>
            </a:pPr>
            <a:r>
              <a:rPr lang="fr-CA" altLang="x-none" sz="2000" b="0" smtClean="0"/>
              <a:t>	      			  Bloque AV, Pause sinusale prolongée...</a:t>
            </a:r>
          </a:p>
          <a:p>
            <a:pPr>
              <a:lnSpc>
                <a:spcPct val="20000"/>
              </a:lnSpc>
              <a:spcBef>
                <a:spcPct val="50000"/>
              </a:spcBef>
              <a:defRPr/>
            </a:pPr>
            <a:endParaRPr lang="fr-CA" altLang="x-none" sz="2000" smtClean="0"/>
          </a:p>
          <a:p>
            <a:pPr>
              <a:spcBef>
                <a:spcPct val="50000"/>
              </a:spcBef>
              <a:defRPr/>
            </a:pPr>
            <a:r>
              <a:rPr lang="fr-CA" altLang="x-none" sz="3200" smtClean="0">
                <a:solidFill>
                  <a:srgbClr val="B20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fr-CA" altLang="x-none" sz="2000" smtClean="0"/>
              <a:t>ÉFLEXE:</a:t>
            </a:r>
            <a:r>
              <a:rPr lang="fr-CA" altLang="x-none" sz="2000" b="0" smtClean="0"/>
              <a:t> 			Vagal – </a:t>
            </a:r>
            <a:r>
              <a:rPr lang="en-US" altLang="x-none" sz="2000" b="0" smtClean="0">
                <a:latin typeface="Arial" charset="0"/>
              </a:rPr>
              <a:t>C</a:t>
            </a:r>
            <a:r>
              <a:rPr lang="fr-CA" altLang="x-none" sz="2000" b="0" smtClean="0"/>
              <a:t>ardiaque réflexe  – miction…  etc. 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944813" y="981075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   Pré Syncope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28600" y="2117725"/>
            <a:ext cx="868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fr-FR" altLang="x-none" sz="5400" smtClean="0">
                <a:solidFill>
                  <a:srgbClr val="B20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 MER 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5613" y="3048000"/>
            <a:ext cx="7772400" cy="1981200"/>
          </a:xfrm>
          <a:noFill/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fr-FR" sz="2800" b="1">
                <a:latin typeface="Trebuchet MS" charset="0"/>
                <a:ea typeface="ＭＳ Ｐゴシック" charset="-128"/>
              </a:rPr>
              <a:t>Histoire</a:t>
            </a:r>
            <a:r>
              <a:rPr lang="en-US" altLang="fr-FR" sz="2000">
                <a:latin typeface="Trebuchet MS" charset="0"/>
                <a:ea typeface="ＭＳ Ｐゴシック" charset="-128"/>
              </a:rPr>
              <a:t> (sens. 95% - spec. 45%)</a:t>
            </a:r>
          </a:p>
          <a:p>
            <a:pPr>
              <a:lnSpc>
                <a:spcPct val="110000"/>
              </a:lnSpc>
            </a:pPr>
            <a:r>
              <a:rPr lang="fr-CA" altLang="fr-FR" sz="2800" b="1">
                <a:latin typeface="Trebuchet MS" charset="0"/>
                <a:ea typeface="ＭＳ Ｐゴシック" charset="-128"/>
              </a:rPr>
              <a:t>Examen</a:t>
            </a:r>
            <a:endParaRPr lang="fr-CA" altLang="fr-FR" sz="2800">
              <a:latin typeface="Trebuchet MS" charset="0"/>
              <a:ea typeface="ＭＳ Ｐゴシック" charset="-128"/>
            </a:endParaRPr>
          </a:p>
          <a:p>
            <a:pPr>
              <a:lnSpc>
                <a:spcPct val="110000"/>
              </a:lnSpc>
            </a:pPr>
            <a:r>
              <a:rPr lang="en-US" altLang="fr-FR" sz="2800" b="1">
                <a:latin typeface="Trebuchet MS" charset="0"/>
                <a:ea typeface="ＭＳ Ｐゴシック" charset="-128"/>
              </a:rPr>
              <a:t>ECG</a:t>
            </a:r>
            <a:endParaRPr lang="en-US" altLang="fr-FR" sz="2000">
              <a:latin typeface="Trebuchet MS" charset="0"/>
              <a:ea typeface="ＭＳ Ｐゴシック" charset="-128"/>
            </a:endParaRPr>
          </a:p>
        </p:txBody>
      </p:sp>
      <p:grpSp>
        <p:nvGrpSpPr>
          <p:cNvPr id="101379" name="Group 26"/>
          <p:cNvGrpSpPr>
            <a:grpSpLocks/>
          </p:cNvGrpSpPr>
          <p:nvPr/>
        </p:nvGrpSpPr>
        <p:grpSpPr bwMode="auto">
          <a:xfrm>
            <a:off x="457200" y="5257800"/>
            <a:ext cx="2327275" cy="776288"/>
            <a:chOff x="288" y="3312"/>
            <a:chExt cx="1466" cy="489"/>
          </a:xfrm>
        </p:grpSpPr>
        <p:pic>
          <p:nvPicPr>
            <p:cNvPr id="101392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312"/>
              <a:ext cx="1466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393" name="Text Box 8"/>
            <p:cNvSpPr txBox="1">
              <a:spLocks noChangeArrowheads="1"/>
            </p:cNvSpPr>
            <p:nvPr/>
          </p:nvSpPr>
          <p:spPr bwMode="auto">
            <a:xfrm>
              <a:off x="288" y="3384"/>
              <a:ext cx="14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fr-FR" sz="2800">
                  <a:solidFill>
                    <a:schemeClr val="bg1"/>
                  </a:solidFill>
                  <a:latin typeface="Trebuchet MS" charset="0"/>
                </a:rPr>
                <a:t>Opinion</a:t>
              </a:r>
            </a:p>
          </p:txBody>
        </p:sp>
      </p:grpSp>
      <p:sp>
        <p:nvSpPr>
          <p:cNvPr id="101380" name="Line 9"/>
          <p:cNvSpPr>
            <a:spLocks noChangeShapeType="1"/>
          </p:cNvSpPr>
          <p:nvPr/>
        </p:nvSpPr>
        <p:spPr bwMode="auto">
          <a:xfrm flipV="1">
            <a:off x="2895600" y="5334000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1381" name="Line 10"/>
          <p:cNvSpPr>
            <a:spLocks noChangeShapeType="1"/>
          </p:cNvSpPr>
          <p:nvPr/>
        </p:nvSpPr>
        <p:spPr bwMode="auto">
          <a:xfrm>
            <a:off x="2895600" y="5715000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1382" name="Group 24"/>
          <p:cNvGrpSpPr>
            <a:grpSpLocks/>
          </p:cNvGrpSpPr>
          <p:nvPr/>
        </p:nvGrpSpPr>
        <p:grpSpPr bwMode="auto">
          <a:xfrm>
            <a:off x="3581400" y="5029200"/>
            <a:ext cx="3311525" cy="517525"/>
            <a:chOff x="2256" y="3168"/>
            <a:chExt cx="2086" cy="326"/>
          </a:xfrm>
        </p:grpSpPr>
        <p:pic>
          <p:nvPicPr>
            <p:cNvPr id="101390" name="Picture 2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3168"/>
              <a:ext cx="208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391" name="Text Box 12"/>
            <p:cNvSpPr txBox="1">
              <a:spLocks noChangeArrowheads="1"/>
            </p:cNvSpPr>
            <p:nvPr/>
          </p:nvSpPr>
          <p:spPr bwMode="auto">
            <a:xfrm>
              <a:off x="2256" y="3216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 Diagnostic spécifique</a:t>
              </a:r>
            </a:p>
          </p:txBody>
        </p:sp>
      </p:grpSp>
      <p:grpSp>
        <p:nvGrpSpPr>
          <p:cNvPr id="101383" name="Group 25"/>
          <p:cNvGrpSpPr>
            <a:grpSpLocks/>
          </p:cNvGrpSpPr>
          <p:nvPr/>
        </p:nvGrpSpPr>
        <p:grpSpPr bwMode="auto">
          <a:xfrm>
            <a:off x="3581400" y="5730875"/>
            <a:ext cx="3311525" cy="517525"/>
            <a:chOff x="2256" y="3610"/>
            <a:chExt cx="2086" cy="326"/>
          </a:xfrm>
        </p:grpSpPr>
        <p:pic>
          <p:nvPicPr>
            <p:cNvPr id="101388" name="Picture 2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3610"/>
              <a:ext cx="208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389" name="Text Box 14"/>
            <p:cNvSpPr txBox="1">
              <a:spLocks noChangeArrowheads="1"/>
            </p:cNvSpPr>
            <p:nvPr/>
          </p:nvSpPr>
          <p:spPr bwMode="auto">
            <a:xfrm>
              <a:off x="2256" y="3648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Cœur sain/Cœur malade</a:t>
              </a:r>
            </a:p>
          </p:txBody>
        </p:sp>
      </p:grpSp>
      <p:sp>
        <p:nvSpPr>
          <p:cNvPr id="101384" name="Text Box 28"/>
          <p:cNvSpPr txBox="1">
            <a:spLocks noChangeArrowheads="1"/>
          </p:cNvSpPr>
          <p:nvPr/>
        </p:nvSpPr>
        <p:spPr bwMode="auto">
          <a:xfrm>
            <a:off x="2195513" y="1052513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    Pré Syncope</a:t>
            </a:r>
          </a:p>
        </p:txBody>
      </p:sp>
      <p:sp>
        <p:nvSpPr>
          <p:cNvPr id="101385" name="Text Box 29"/>
          <p:cNvSpPr txBox="1">
            <a:spLocks noChangeArrowheads="1"/>
          </p:cNvSpPr>
          <p:nvPr/>
        </p:nvSpPr>
        <p:spPr bwMode="auto">
          <a:xfrm>
            <a:off x="2271713" y="2209800"/>
            <a:ext cx="49291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400">
                <a:solidFill>
                  <a:srgbClr val="000000"/>
                </a:solidFill>
                <a:latin typeface="Trebuchet MS" charset="0"/>
              </a:rPr>
              <a:t>Évaluation initiale</a:t>
            </a:r>
          </a:p>
        </p:txBody>
      </p:sp>
      <p:sp>
        <p:nvSpPr>
          <p:cNvPr id="101386" name="Text Box 31"/>
          <p:cNvSpPr txBox="1">
            <a:spLocks noChangeArrowheads="1"/>
          </p:cNvSpPr>
          <p:nvPr/>
        </p:nvSpPr>
        <p:spPr bwMode="auto">
          <a:xfrm>
            <a:off x="6972300" y="5130800"/>
            <a:ext cx="773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600">
                <a:latin typeface="Trebuchet MS" charset="0"/>
              </a:rPr>
              <a:t> (75%)</a:t>
            </a:r>
          </a:p>
        </p:txBody>
      </p:sp>
      <p:sp>
        <p:nvSpPr>
          <p:cNvPr id="101387" name="Text Box 32"/>
          <p:cNvSpPr txBox="1">
            <a:spLocks noChangeArrowheads="1"/>
          </p:cNvSpPr>
          <p:nvPr/>
        </p:nvSpPr>
        <p:spPr bwMode="auto">
          <a:xfrm>
            <a:off x="6972300" y="5830888"/>
            <a:ext cx="773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1600">
                <a:latin typeface="Trebuchet MS" charset="0"/>
              </a:rPr>
              <a:t> (25%)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4"/>
          <p:cNvSpPr txBox="1">
            <a:spLocks noChangeArrowheads="1"/>
          </p:cNvSpPr>
          <p:nvPr/>
        </p:nvSpPr>
        <p:spPr bwMode="auto">
          <a:xfrm>
            <a:off x="5003800" y="4419600"/>
            <a:ext cx="4608513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fr-CA" altLang="fr-FR" sz="2800">
                <a:latin typeface="Trebuchet MS" charset="0"/>
              </a:rPr>
              <a:t>Électrique</a:t>
            </a:r>
            <a:r>
              <a:rPr lang="fr-CA" altLang="fr-FR" sz="2800" b="0">
                <a:latin typeface="Trebuchet MS" charset="0"/>
              </a:rPr>
              <a:t>: </a:t>
            </a:r>
            <a:r>
              <a:rPr lang="fr-CA" altLang="fr-FR" sz="2400" b="0">
                <a:latin typeface="Trebuchet MS" charset="0"/>
              </a:rPr>
              <a:t>&gt;</a:t>
            </a:r>
            <a:r>
              <a:rPr lang="fr-CA" altLang="fr-FR" sz="2800" b="0">
                <a:latin typeface="Trebuchet MS" charset="0"/>
              </a:rPr>
              <a:t> 70%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A" altLang="fr-FR" sz="1600" b="0">
                <a:latin typeface="Trebuchet MS" charset="0"/>
              </a:rPr>
              <a:t>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A" altLang="fr-FR" sz="1600" b="0">
                <a:latin typeface="Trebuchet MS" charset="0"/>
              </a:rPr>
              <a:t>       </a:t>
            </a:r>
            <a:r>
              <a:rPr lang="fr-CA" altLang="fr-FR" sz="2400" b="0">
                <a:latin typeface="Trebuchet MS" charset="0"/>
              </a:rPr>
              <a:t>        </a:t>
            </a:r>
            <a:r>
              <a:rPr lang="fr-CA" altLang="fr-FR" sz="2400">
                <a:latin typeface="Arial" charset="0"/>
              </a:rPr>
              <a:t>Fe VG: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A" altLang="fr-FR" sz="2400">
                <a:latin typeface="Arial" charset="0"/>
              </a:rPr>
              <a:t>Tachycardie Ventriculaire</a:t>
            </a:r>
            <a:r>
              <a:rPr lang="fr-CA" altLang="fr-FR" sz="2400" b="0">
                <a:latin typeface="Arial" charset="0"/>
              </a:rPr>
              <a:t>    </a:t>
            </a:r>
            <a:r>
              <a:rPr lang="fr-CA" altLang="fr-FR" sz="1600" b="0">
                <a:latin typeface="Trebuchet MS" charset="0"/>
              </a:rPr>
              <a:t>		</a:t>
            </a:r>
            <a:endParaRPr lang="fr-FR" altLang="fr-FR" sz="1600" b="0">
              <a:latin typeface="Trebuchet MS" charset="0"/>
            </a:endParaRPr>
          </a:p>
        </p:txBody>
      </p:sp>
      <p:sp>
        <p:nvSpPr>
          <p:cNvPr id="103427" name="Text Box 25"/>
          <p:cNvSpPr txBox="1">
            <a:spLocks noChangeArrowheads="1"/>
          </p:cNvSpPr>
          <p:nvPr/>
        </p:nvSpPr>
        <p:spPr bwMode="auto">
          <a:xfrm>
            <a:off x="1143000" y="4419600"/>
            <a:ext cx="2781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/>
            <a:r>
              <a:rPr lang="fr-CA" altLang="fr-FR" sz="2400" b="0">
                <a:latin typeface="Trebuchet MS" charset="0"/>
              </a:rPr>
              <a:t> </a:t>
            </a:r>
            <a:r>
              <a:rPr lang="fr-CA" altLang="fr-FR" sz="2800">
                <a:latin typeface="Trebuchet MS" charset="0"/>
              </a:rPr>
              <a:t>Réflexe</a:t>
            </a:r>
            <a:r>
              <a:rPr lang="en-US" altLang="fr-FR" sz="2400" b="0">
                <a:latin typeface="Trebuchet MS" charset="0"/>
              </a:rPr>
              <a:t>: &gt;</a:t>
            </a:r>
            <a:r>
              <a:rPr lang="en-US" altLang="fr-FR" sz="2400">
                <a:latin typeface="Trebuchet MS" charset="0"/>
              </a:rPr>
              <a:t> </a:t>
            </a:r>
            <a:r>
              <a:rPr lang="en-US" altLang="fr-FR" sz="2400" b="0">
                <a:latin typeface="Trebuchet MS" charset="0"/>
              </a:rPr>
              <a:t>70%</a:t>
            </a:r>
            <a:endParaRPr lang="fr-FR" altLang="fr-FR" sz="2400" b="0">
              <a:latin typeface="Trebuchet MS" charset="0"/>
            </a:endParaRPr>
          </a:p>
        </p:txBody>
      </p:sp>
      <p:pic>
        <p:nvPicPr>
          <p:cNvPr id="103428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32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432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30" name="Group 30"/>
          <p:cNvGrpSpPr>
            <a:grpSpLocks/>
          </p:cNvGrpSpPr>
          <p:nvPr/>
        </p:nvGrpSpPr>
        <p:grpSpPr bwMode="auto">
          <a:xfrm>
            <a:off x="4859338" y="2781300"/>
            <a:ext cx="3789362" cy="1311275"/>
            <a:chOff x="3072" y="1488"/>
            <a:chExt cx="2387" cy="826"/>
          </a:xfrm>
        </p:grpSpPr>
        <p:sp>
          <p:nvSpPr>
            <p:cNvPr id="103436" name="Text Box 31"/>
            <p:cNvSpPr txBox="1">
              <a:spLocks noChangeArrowheads="1"/>
            </p:cNvSpPr>
            <p:nvPr/>
          </p:nvSpPr>
          <p:spPr bwMode="auto">
            <a:xfrm>
              <a:off x="3072" y="1488"/>
              <a:ext cx="201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fr-FR">
                  <a:solidFill>
                    <a:schemeClr val="bg1"/>
                  </a:solidFill>
                  <a:latin typeface="Trebuchet MS" charset="0"/>
                </a:rPr>
                <a:t>Coeur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fr-FR">
                  <a:solidFill>
                    <a:schemeClr val="bg1"/>
                  </a:solidFill>
                  <a:latin typeface="Trebuchet MS" charset="0"/>
                </a:rPr>
                <a:t>Malade</a:t>
              </a:r>
              <a:endParaRPr lang="fr-FR" altLang="fr-FR">
                <a:solidFill>
                  <a:schemeClr val="bg1"/>
                </a:solidFill>
                <a:latin typeface="Trebuchet MS" charset="0"/>
              </a:endParaRPr>
            </a:p>
          </p:txBody>
        </p:sp>
        <p:pic>
          <p:nvPicPr>
            <p:cNvPr id="103437" name="Picture 3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431" name="Group 33"/>
          <p:cNvGrpSpPr>
            <a:grpSpLocks/>
          </p:cNvGrpSpPr>
          <p:nvPr/>
        </p:nvGrpSpPr>
        <p:grpSpPr bwMode="auto">
          <a:xfrm>
            <a:off x="611188" y="2781300"/>
            <a:ext cx="3733800" cy="1311275"/>
            <a:chOff x="384" y="1488"/>
            <a:chExt cx="2352" cy="826"/>
          </a:xfrm>
        </p:grpSpPr>
        <p:sp>
          <p:nvSpPr>
            <p:cNvPr id="103434" name="Text Box 34"/>
            <p:cNvSpPr txBox="1">
              <a:spLocks noChangeArrowheads="1"/>
            </p:cNvSpPr>
            <p:nvPr/>
          </p:nvSpPr>
          <p:spPr bwMode="auto">
            <a:xfrm>
              <a:off x="720" y="1488"/>
              <a:ext cx="201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fr-FR">
                  <a:solidFill>
                    <a:schemeClr val="bg1"/>
                  </a:solidFill>
                  <a:latin typeface="Trebuchet MS" charset="0"/>
                </a:rPr>
                <a:t>Coeur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fr-FR">
                  <a:solidFill>
                    <a:schemeClr val="bg1"/>
                  </a:solidFill>
                  <a:latin typeface="Trebuchet MS" charset="0"/>
                </a:rPr>
                <a:t>Sain</a:t>
              </a:r>
              <a:endParaRPr lang="fr-FR" altLang="fr-FR">
                <a:solidFill>
                  <a:schemeClr val="bg1"/>
                </a:solidFill>
                <a:latin typeface="Trebuchet MS" charset="0"/>
              </a:endParaRPr>
            </a:p>
          </p:txBody>
        </p:sp>
        <p:pic>
          <p:nvPicPr>
            <p:cNvPr id="103435" name="Picture 3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432" name="Text Box 37"/>
          <p:cNvSpPr txBox="1">
            <a:spLocks noChangeArrowheads="1"/>
          </p:cNvSpPr>
          <p:nvPr/>
        </p:nvSpPr>
        <p:spPr bwMode="auto">
          <a:xfrm>
            <a:off x="1692275" y="90805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2900">
                <a:latin typeface="Trebuchet MS" charset="0"/>
              </a:rPr>
              <a:t>              </a:t>
            </a:r>
            <a:r>
              <a:rPr lang="fr-FR" altLang="fr-FR" sz="4400">
                <a:latin typeface="Trebuchet MS" charset="0"/>
              </a:rPr>
              <a:t>Pré Syncope</a:t>
            </a:r>
          </a:p>
        </p:txBody>
      </p:sp>
      <p:sp>
        <p:nvSpPr>
          <p:cNvPr id="103433" name="Flèche vers le bas 1"/>
          <p:cNvSpPr>
            <a:spLocks noChangeArrowheads="1"/>
          </p:cNvSpPr>
          <p:nvPr/>
        </p:nvSpPr>
        <p:spPr bwMode="auto">
          <a:xfrm>
            <a:off x="5867400" y="5157788"/>
            <a:ext cx="215900" cy="43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20C14"/>
          </a:solidFill>
          <a:ln w="9525">
            <a:solidFill>
              <a:srgbClr val="B20C14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2400">
              <a:latin typeface="Trebuchet M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6" name="Text Box 22"/>
          <p:cNvSpPr txBox="1">
            <a:spLocks noChangeArrowheads="1"/>
          </p:cNvSpPr>
          <p:nvPr/>
        </p:nvSpPr>
        <p:spPr bwMode="auto">
          <a:xfrm>
            <a:off x="4876800" y="3733800"/>
            <a:ext cx="3440113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Histoire antérieure - Médication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Début: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Âge avancé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Position: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Couché</a:t>
            </a:r>
          </a:p>
          <a:p>
            <a:pPr>
              <a:lnSpc>
                <a:spcPct val="120000"/>
              </a:lnSpc>
              <a:buFontTx/>
              <a:buNone/>
            </a:pPr>
            <a:endParaRPr lang="fr-CA" altLang="fr-FR" sz="1400">
              <a:solidFill>
                <a:srgbClr val="B20C14"/>
              </a:solidFill>
              <a:latin typeface="Trebuchet MS" charset="0"/>
            </a:endParaRPr>
          </a:p>
          <a:p>
            <a:pPr>
              <a:lnSpc>
                <a:spcPct val="120000"/>
              </a:lnSpc>
            </a:pPr>
            <a:endParaRPr lang="fr-CA" altLang="fr-FR" sz="1400">
              <a:latin typeface="Trebuchet MS" charset="0"/>
            </a:endParaRP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Symptômes concomitants :</a:t>
            </a:r>
          </a:p>
          <a:p>
            <a:pPr lvl="1"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DRS</a:t>
            </a:r>
          </a:p>
          <a:p>
            <a:pPr lvl="1">
              <a:lnSpc>
                <a:spcPct val="120000"/>
              </a:lnSpc>
            </a:pPr>
            <a:r>
              <a:rPr lang="fr-CA" altLang="fr-FR" sz="1600">
                <a:latin typeface="Trebuchet MS" charset="0"/>
              </a:rPr>
              <a:t>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Palpitations</a:t>
            </a:r>
            <a:r>
              <a:rPr lang="fr-CA" altLang="fr-FR" sz="1600">
                <a:latin typeface="Trebuchet MS" charset="0"/>
              </a:rPr>
              <a:t> </a:t>
            </a:r>
          </a:p>
        </p:txBody>
      </p:sp>
      <p:sp>
        <p:nvSpPr>
          <p:cNvPr id="105477" name="Text Box 23"/>
          <p:cNvSpPr txBox="1">
            <a:spLocks noChangeArrowheads="1"/>
          </p:cNvSpPr>
          <p:nvPr/>
        </p:nvSpPr>
        <p:spPr bwMode="auto">
          <a:xfrm>
            <a:off x="1143000" y="3733800"/>
            <a:ext cx="358140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 Histoire antérieure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 Début: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Jeune âge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 Position: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Debout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 Activité:  Miction toux - etc.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 Stimulus: Douleur - Inconfort</a:t>
            </a:r>
          </a:p>
          <a:p>
            <a:pPr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Symptômes concomitants : </a:t>
            </a:r>
          </a:p>
          <a:p>
            <a:pPr lvl="1"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Nausées</a:t>
            </a:r>
            <a:r>
              <a:rPr lang="fr-CA" altLang="fr-FR" sz="1600">
                <a:latin typeface="Trebuchet MS" charset="0"/>
              </a:rPr>
              <a:t> </a:t>
            </a:r>
            <a:r>
              <a:rPr lang="fr-CA" altLang="fr-FR" sz="1400">
                <a:latin typeface="Trebuchet MS" charset="0"/>
              </a:rPr>
              <a:t>- Vomissements </a:t>
            </a:r>
          </a:p>
          <a:p>
            <a:pPr lvl="1">
              <a:lnSpc>
                <a:spcPct val="120000"/>
              </a:lnSpc>
            </a:pPr>
            <a:r>
              <a:rPr lang="fr-CA" altLang="fr-FR" sz="1400">
                <a:latin typeface="Trebuchet MS" charset="0"/>
              </a:rPr>
              <a:t>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Bailler</a:t>
            </a:r>
            <a:r>
              <a:rPr lang="fr-CA" altLang="fr-FR" sz="1600">
                <a:latin typeface="Trebuchet MS" charset="0"/>
              </a:rPr>
              <a:t> - </a:t>
            </a:r>
            <a:r>
              <a:rPr lang="fr-CA" altLang="fr-FR" sz="1600">
                <a:solidFill>
                  <a:srgbClr val="B20C14"/>
                </a:solidFill>
                <a:latin typeface="Trebuchet MS" charset="0"/>
              </a:rPr>
              <a:t>Fatigue +++</a:t>
            </a:r>
          </a:p>
        </p:txBody>
      </p:sp>
      <p:grpSp>
        <p:nvGrpSpPr>
          <p:cNvPr id="105478" name="Group 29"/>
          <p:cNvGrpSpPr>
            <a:grpSpLocks/>
          </p:cNvGrpSpPr>
          <p:nvPr/>
        </p:nvGrpSpPr>
        <p:grpSpPr bwMode="auto">
          <a:xfrm>
            <a:off x="4876800" y="2362200"/>
            <a:ext cx="3789363" cy="922338"/>
            <a:chOff x="3072" y="1488"/>
            <a:chExt cx="2387" cy="581"/>
          </a:xfrm>
        </p:grpSpPr>
        <p:sp>
          <p:nvSpPr>
            <p:cNvPr id="105483" name="Text Box 20"/>
            <p:cNvSpPr txBox="1">
              <a:spLocks noChangeArrowheads="1"/>
            </p:cNvSpPr>
            <p:nvPr/>
          </p:nvSpPr>
          <p:spPr bwMode="auto">
            <a:xfrm>
              <a:off x="3072" y="1488"/>
              <a:ext cx="201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>
                  <a:solidFill>
                    <a:schemeClr val="bg1"/>
                  </a:solidFill>
                  <a:latin typeface="Trebuchet MS" charset="0"/>
                </a:rPr>
                <a:t>Cardiaque</a:t>
              </a:r>
            </a:p>
            <a:p>
              <a:pPr algn="ctr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Cœur malade</a:t>
              </a:r>
            </a:p>
          </p:txBody>
        </p:sp>
        <p:pic>
          <p:nvPicPr>
            <p:cNvPr id="105484" name="Picture 2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5479" name="Group 28"/>
          <p:cNvGrpSpPr>
            <a:grpSpLocks/>
          </p:cNvGrpSpPr>
          <p:nvPr/>
        </p:nvGrpSpPr>
        <p:grpSpPr bwMode="auto">
          <a:xfrm>
            <a:off x="609600" y="2362200"/>
            <a:ext cx="3733800" cy="922338"/>
            <a:chOff x="384" y="1488"/>
            <a:chExt cx="2352" cy="581"/>
          </a:xfrm>
        </p:grpSpPr>
        <p:sp>
          <p:nvSpPr>
            <p:cNvPr id="105481" name="Text Box 21"/>
            <p:cNvSpPr txBox="1">
              <a:spLocks noChangeArrowheads="1"/>
            </p:cNvSpPr>
            <p:nvPr/>
          </p:nvSpPr>
          <p:spPr bwMode="auto">
            <a:xfrm>
              <a:off x="720" y="1488"/>
              <a:ext cx="2016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>
                  <a:solidFill>
                    <a:schemeClr val="bg1"/>
                  </a:solidFill>
                  <a:latin typeface="Trebuchet MS" charset="0"/>
                </a:rPr>
                <a:t>Réflexe</a:t>
              </a:r>
            </a:p>
            <a:p>
              <a:pPr algn="ctr">
                <a:lnSpc>
                  <a:spcPct val="60000"/>
                </a:lnSpc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Cœur Normal</a:t>
              </a:r>
            </a:p>
          </p:txBody>
        </p:sp>
        <p:pic>
          <p:nvPicPr>
            <p:cNvPr id="105482" name="Picture 2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5480" name="Text Box 30"/>
          <p:cNvSpPr txBox="1">
            <a:spLocks noChangeArrowheads="1"/>
          </p:cNvSpPr>
          <p:nvPr/>
        </p:nvSpPr>
        <p:spPr bwMode="auto">
          <a:xfrm>
            <a:off x="2051050" y="1052513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        Histoire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76313" y="2409825"/>
            <a:ext cx="7772400" cy="4114800"/>
          </a:xfrm>
          <a:noFill/>
        </p:spPr>
        <p:txBody>
          <a:bodyPr/>
          <a:lstStyle/>
          <a:p>
            <a:pPr>
              <a:lnSpc>
                <a:spcPct val="130000"/>
              </a:lnSpc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TA couché -  debout: </a:t>
            </a:r>
            <a:r>
              <a:rPr lang="fr-CA" altLang="fr-FR" sz="1800">
                <a:latin typeface="Trebuchet MS" charset="0"/>
                <a:ea typeface="ＭＳ Ｐゴシック" charset="-128"/>
              </a:rPr>
              <a:t>hypotension orthostatique</a:t>
            </a:r>
          </a:p>
          <a:p>
            <a:pPr>
              <a:lnSpc>
                <a:spcPct val="130000"/>
              </a:lnSpc>
              <a:buFontTx/>
              <a:buNone/>
            </a:pPr>
            <a:r>
              <a:rPr lang="fr-CA" altLang="fr-FR" sz="1800">
                <a:latin typeface="Trebuchet MS" charset="0"/>
                <a:ea typeface="ＭＳ Ｐゴシック" charset="-128"/>
              </a:rPr>
              <a:t>         TA &lt; 90 mm Hg ou ∆ TA systolique: &gt; 20 mm Hg position debout </a:t>
            </a:r>
          </a:p>
          <a:p>
            <a:pPr>
              <a:lnSpc>
                <a:spcPct val="130000"/>
              </a:lnSpc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Massage Sinus Carotidien.</a:t>
            </a:r>
          </a:p>
          <a:p>
            <a:pPr>
              <a:lnSpc>
                <a:spcPct val="130000"/>
              </a:lnSpc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Souffle  Aortique.</a:t>
            </a:r>
          </a:p>
          <a:p>
            <a:pPr>
              <a:lnSpc>
                <a:spcPct val="130000"/>
              </a:lnSpc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Signes Insuffisance Cardiaque :</a:t>
            </a:r>
          </a:p>
          <a:p>
            <a:pPr lvl="2">
              <a:lnSpc>
                <a:spcPct val="13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 veines jugulaires - râles pulmonaires</a:t>
            </a:r>
          </a:p>
          <a:p>
            <a:pPr lvl="2">
              <a:lnSpc>
                <a:spcPct val="130000"/>
              </a:lnSpc>
              <a:buFontTx/>
              <a:buNone/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   B3(+) – Œdème MI</a:t>
            </a:r>
          </a:p>
        </p:txBody>
      </p:sp>
      <p:sp>
        <p:nvSpPr>
          <p:cNvPr id="107523" name="Line 5"/>
          <p:cNvSpPr>
            <a:spLocks noChangeShapeType="1"/>
          </p:cNvSpPr>
          <p:nvPr/>
        </p:nvSpPr>
        <p:spPr bwMode="auto">
          <a:xfrm>
            <a:off x="3132138" y="26241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7524" name="Line 6"/>
          <p:cNvSpPr>
            <a:spLocks noChangeShapeType="1"/>
          </p:cNvSpPr>
          <p:nvPr/>
        </p:nvSpPr>
        <p:spPr bwMode="auto">
          <a:xfrm rot="10800000">
            <a:off x="2195513" y="51149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7525" name="Text Box 12"/>
          <p:cNvSpPr txBox="1">
            <a:spLocks noChangeArrowheads="1"/>
          </p:cNvSpPr>
          <p:nvPr/>
        </p:nvSpPr>
        <p:spPr bwMode="auto">
          <a:xfrm>
            <a:off x="1979613" y="908050"/>
            <a:ext cx="6229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Examen Physique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7772400" cy="4114800"/>
          </a:xfrm>
          <a:noFill/>
        </p:spPr>
        <p:txBody>
          <a:bodyPr/>
          <a:lstStyle/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Bradycardie sinusale </a:t>
            </a:r>
            <a:r>
              <a:rPr lang="fr-CA" altLang="fr-FR" sz="1600">
                <a:latin typeface="Trebuchet MS" charset="0"/>
                <a:ea typeface="ＭＳ Ｐゴシック" charset="-128"/>
              </a:rPr>
              <a:t>(diagnostique si &lt; 40)</a:t>
            </a:r>
            <a:r>
              <a:rPr lang="fr-CA" altLang="fr-FR" sz="1800">
                <a:latin typeface="Trebuchet MS" charset="0"/>
                <a:ea typeface="ＭＳ Ｐゴシック" charset="-128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Pause sinusale &gt;3 secondes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Bloc de branche bi-fasciculaire 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Bloc AV deuxième degré: Mobitz I…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QT prolongé: </a:t>
            </a:r>
            <a:r>
              <a:rPr lang="fr-CA" altLang="fr-FR" sz="1800">
                <a:latin typeface="Trebuchet MS" charset="0"/>
                <a:ea typeface="ＭＳ Ｐゴシック" charset="-128"/>
              </a:rPr>
              <a:t>&gt; 500 millisecondes</a:t>
            </a:r>
            <a:endParaRPr lang="fr-CA" altLang="fr-FR" sz="2000">
              <a:latin typeface="Trebuchet MS" charset="0"/>
              <a:ea typeface="ＭＳ Ｐゴシック" charset="-128"/>
            </a:endParaRP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WPW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Syndrome Brugada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Tachycardie Supra. ou Ventriculaire</a:t>
            </a:r>
          </a:p>
          <a:p>
            <a:pPr>
              <a:lnSpc>
                <a:spcPct val="120000"/>
              </a:lnSpc>
            </a:pPr>
            <a:r>
              <a:rPr lang="fr-CA" altLang="fr-FR" sz="2000">
                <a:latin typeface="Trebuchet MS" charset="0"/>
                <a:ea typeface="ＭＳ Ｐゴシック" charset="-128"/>
              </a:rPr>
              <a:t> IM ancien/nouveau</a:t>
            </a:r>
          </a:p>
        </p:txBody>
      </p:sp>
      <p:sp>
        <p:nvSpPr>
          <p:cNvPr id="109571" name="Text Box 10"/>
          <p:cNvSpPr txBox="1">
            <a:spLocks noChangeArrowheads="1"/>
          </p:cNvSpPr>
          <p:nvPr/>
        </p:nvSpPr>
        <p:spPr bwMode="auto">
          <a:xfrm>
            <a:off x="1835150" y="981075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400">
                <a:latin typeface="Trebuchet MS" charset="0"/>
              </a:rPr>
              <a:t>                  ECG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16"/>
          <p:cNvSpPr txBox="1">
            <a:spLocks noChangeArrowheads="1"/>
          </p:cNvSpPr>
          <p:nvPr/>
        </p:nvSpPr>
        <p:spPr bwMode="auto">
          <a:xfrm>
            <a:off x="4781550" y="4175125"/>
            <a:ext cx="42545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fr-CA" altLang="fr-FR" sz="2300" b="0">
                <a:latin typeface="Trebuchet MS" charset="0"/>
              </a:rPr>
              <a:t>Monitoring Ambula.- Hôpital </a:t>
            </a:r>
          </a:p>
          <a:p>
            <a:r>
              <a:rPr lang="fr-CA" altLang="fr-FR" sz="2300" b="0">
                <a:latin typeface="Trebuchet MS" charset="0"/>
              </a:rPr>
              <a:t>Écho cardiaque - EE</a:t>
            </a:r>
          </a:p>
          <a:p>
            <a:r>
              <a:rPr lang="fr-CA" altLang="fr-FR" sz="2300">
                <a:latin typeface="Trebuchet MS" charset="0"/>
              </a:rPr>
              <a:t>Loop Recorder</a:t>
            </a:r>
            <a:endParaRPr lang="fr-CA" altLang="fr-FR" sz="2300" b="0">
              <a:latin typeface="Trebuchet MS" charset="0"/>
            </a:endParaRPr>
          </a:p>
          <a:p>
            <a:r>
              <a:rPr lang="fr-CA" altLang="fr-FR" sz="2200">
                <a:latin typeface="Trebuchet MS" charset="0"/>
              </a:rPr>
              <a:t>EEP</a:t>
            </a:r>
          </a:p>
        </p:txBody>
      </p:sp>
      <p:sp>
        <p:nvSpPr>
          <p:cNvPr id="111619" name="Text Box 17"/>
          <p:cNvSpPr txBox="1">
            <a:spLocks noChangeArrowheads="1"/>
          </p:cNvSpPr>
          <p:nvPr/>
        </p:nvSpPr>
        <p:spPr bwMode="auto">
          <a:xfrm>
            <a:off x="1042988" y="4183063"/>
            <a:ext cx="3816350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>
              <a:spcBef>
                <a:spcPct val="20000"/>
              </a:spcBef>
              <a:buChar char="•"/>
              <a:tabLst>
                <a:tab pos="190500" algn="l"/>
              </a:tabLst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90500" algn="l"/>
              </a:tabLs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905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90500" algn="l"/>
              </a:tabLst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fr-CA" altLang="fr-FR" sz="2300" b="0">
                <a:latin typeface="Trebuchet MS" charset="0"/>
              </a:rPr>
              <a:t>Monitoring Ambulatoire</a:t>
            </a:r>
          </a:p>
          <a:p>
            <a:r>
              <a:rPr lang="fr-CA" altLang="fr-FR" sz="2300" b="0">
                <a:latin typeface="Trebuchet MS" charset="0"/>
              </a:rPr>
              <a:t>Massage sinus carotidien</a:t>
            </a:r>
          </a:p>
          <a:p>
            <a:r>
              <a:rPr lang="fr-CA" altLang="fr-FR" sz="2300">
                <a:latin typeface="Trebuchet MS" charset="0"/>
              </a:rPr>
              <a:t>Loop Recorder</a:t>
            </a:r>
            <a:endParaRPr lang="fr-CA" altLang="fr-FR" sz="2200">
              <a:latin typeface="Trebuchet MS" charset="0"/>
            </a:endParaRPr>
          </a:p>
          <a:p>
            <a:r>
              <a:rPr lang="fr-CA" altLang="fr-FR" sz="2200">
                <a:latin typeface="Trebuchet MS" charset="0"/>
              </a:rPr>
              <a:t>Table Basculante</a:t>
            </a:r>
            <a:endParaRPr lang="fr-CA" altLang="fr-FR" sz="2600" b="0" u="sng">
              <a:latin typeface="Trebuchet MS" charset="0"/>
            </a:endParaRPr>
          </a:p>
          <a:p>
            <a:endParaRPr lang="en-US" altLang="fr-FR" sz="2300" b="0">
              <a:latin typeface="Trebuchet MS" charset="0"/>
            </a:endParaRPr>
          </a:p>
        </p:txBody>
      </p:sp>
      <p:pic>
        <p:nvPicPr>
          <p:cNvPr id="111620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3203575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1622" name="Group 20"/>
          <p:cNvGrpSpPr>
            <a:grpSpLocks/>
          </p:cNvGrpSpPr>
          <p:nvPr/>
        </p:nvGrpSpPr>
        <p:grpSpPr bwMode="auto">
          <a:xfrm>
            <a:off x="4859338" y="2420938"/>
            <a:ext cx="3789362" cy="1311275"/>
            <a:chOff x="3072" y="1488"/>
            <a:chExt cx="2387" cy="826"/>
          </a:xfrm>
        </p:grpSpPr>
        <p:sp>
          <p:nvSpPr>
            <p:cNvPr id="111627" name="Text Box 21"/>
            <p:cNvSpPr txBox="1">
              <a:spLocks noChangeArrowheads="1"/>
            </p:cNvSpPr>
            <p:nvPr/>
          </p:nvSpPr>
          <p:spPr bwMode="auto">
            <a:xfrm>
              <a:off x="3072" y="1488"/>
              <a:ext cx="201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Coeur 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Malade</a:t>
              </a:r>
            </a:p>
          </p:txBody>
        </p:sp>
        <p:pic>
          <p:nvPicPr>
            <p:cNvPr id="111628" name="Picture 2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1623" name="Group 23"/>
          <p:cNvGrpSpPr>
            <a:grpSpLocks/>
          </p:cNvGrpSpPr>
          <p:nvPr/>
        </p:nvGrpSpPr>
        <p:grpSpPr bwMode="auto">
          <a:xfrm>
            <a:off x="611188" y="2420938"/>
            <a:ext cx="3733800" cy="1311275"/>
            <a:chOff x="384" y="1488"/>
            <a:chExt cx="2352" cy="826"/>
          </a:xfrm>
        </p:grpSpPr>
        <p:sp>
          <p:nvSpPr>
            <p:cNvPr id="111625" name="Text Box 24"/>
            <p:cNvSpPr txBox="1">
              <a:spLocks noChangeArrowheads="1"/>
            </p:cNvSpPr>
            <p:nvPr/>
          </p:nvSpPr>
          <p:spPr bwMode="auto">
            <a:xfrm>
              <a:off x="720" y="1488"/>
              <a:ext cx="2016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Coeur</a:t>
              </a:r>
            </a:p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FR" altLang="fr-FR">
                  <a:solidFill>
                    <a:schemeClr val="bg1"/>
                  </a:solidFill>
                  <a:latin typeface="Trebuchet MS" charset="0"/>
                </a:rPr>
                <a:t>Normal</a:t>
              </a:r>
            </a:p>
          </p:txBody>
        </p:sp>
        <p:pic>
          <p:nvPicPr>
            <p:cNvPr id="111626" name="Picture 2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584"/>
              <a:ext cx="7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1624" name="Text Box 28"/>
          <p:cNvSpPr txBox="1">
            <a:spLocks noChangeArrowheads="1"/>
          </p:cNvSpPr>
          <p:nvPr/>
        </p:nvSpPr>
        <p:spPr bwMode="auto">
          <a:xfrm>
            <a:off x="1763713" y="992188"/>
            <a:ext cx="6769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000">
                <a:latin typeface="Trebuchet MS" charset="0"/>
              </a:rPr>
              <a:t>       Évaluation spécifique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3"/>
          <p:cNvSpPr txBox="1">
            <a:spLocks noChangeArrowheads="1"/>
          </p:cNvSpPr>
          <p:nvPr/>
        </p:nvSpPr>
        <p:spPr bwMode="auto">
          <a:xfrm>
            <a:off x="663575" y="476250"/>
            <a:ext cx="159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Cas 4 ECG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3"/>
          <p:cNvSpPr>
            <a:spLocks noChangeArrowheads="1"/>
          </p:cNvSpPr>
          <p:nvPr/>
        </p:nvSpPr>
        <p:spPr bwMode="auto">
          <a:xfrm>
            <a:off x="457200" y="1423988"/>
            <a:ext cx="76200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Antécédents:</a:t>
            </a:r>
            <a:r>
              <a:rPr lang="fr-CA" altLang="fr-FR" sz="2400" b="0">
                <a:latin typeface="Trebuchet MS" charset="0"/>
              </a:rPr>
              <a:t> Négatif     		</a:t>
            </a:r>
            <a:r>
              <a:rPr lang="fr-CA" altLang="fr-FR" sz="2400">
                <a:latin typeface="Trebuchet MS" charset="0"/>
              </a:rPr>
              <a:t>Rx</a:t>
            </a:r>
            <a:r>
              <a:rPr lang="fr-CA" altLang="fr-FR" sz="2400" b="0">
                <a:latin typeface="Trebuchet MS" charset="0"/>
              </a:rPr>
              <a:t>: Aucun</a:t>
            </a:r>
          </a:p>
          <a:p>
            <a:pPr>
              <a:lnSpc>
                <a:spcPct val="5000"/>
              </a:lnSpc>
              <a:spcBef>
                <a:spcPct val="50000"/>
              </a:spcBef>
              <a:buFontTx/>
              <a:buNone/>
            </a:pPr>
            <a:endParaRPr lang="fr-CA" altLang="fr-FR" sz="2400" b="0">
              <a:latin typeface="Trebuchet MS" charset="0"/>
            </a:endParaRPr>
          </a:p>
          <a:p>
            <a:pPr>
              <a:lnSpc>
                <a:spcPct val="5000"/>
              </a:lnSpc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Questionnaire:</a:t>
            </a:r>
            <a:r>
              <a:rPr lang="fr-CA" altLang="fr-FR" sz="2400" b="0">
                <a:latin typeface="Trebuchet MS" charset="0"/>
              </a:rPr>
              <a:t> Négatif 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	-  Aucun symptôme neurologique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	-  Anxiété ++: crainte de SEP</a:t>
            </a:r>
          </a:p>
          <a:p>
            <a:pPr>
              <a:lnSpc>
                <a:spcPct val="15000"/>
              </a:lnSpc>
              <a:spcBef>
                <a:spcPct val="50000"/>
              </a:spcBef>
              <a:buFontTx/>
              <a:buNone/>
            </a:pPr>
            <a:endParaRPr lang="fr-CA" altLang="fr-FR" sz="2400">
              <a:latin typeface="Trebuchet MS" charset="0"/>
            </a:endParaRP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Examen:</a:t>
            </a:r>
            <a:r>
              <a:rPr lang="fr-CA" altLang="fr-FR" sz="2400" b="0">
                <a:latin typeface="Trebuchet MS" charset="0"/>
              </a:rPr>
              <a:t>	TA 130/84          Rc 72	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     	- ORL:   audition oreille gauche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     	- Poumons: Normal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     	- Cœur: B1 –B2 normal; pas de souffle</a:t>
            </a:r>
          </a:p>
          <a:p>
            <a:pPr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fr-CA" altLang="fr-FR" sz="2400" b="0">
                <a:latin typeface="Trebuchet MS" charset="0"/>
              </a:rPr>
              <a:t>	     	- Neuro: Normal</a:t>
            </a:r>
          </a:p>
        </p:txBody>
      </p:sp>
      <p:pic>
        <p:nvPicPr>
          <p:cNvPr id="23555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20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Homme 40 ans,</a:t>
            </a:r>
            <a:r>
              <a:rPr lang="fr-CA" altLang="fr-FR" sz="3600">
                <a:solidFill>
                  <a:schemeClr val="bg1"/>
                </a:solidFill>
                <a:latin typeface="Trebuchet MS" charset="0"/>
              </a:rPr>
              <a:t> </a:t>
            </a:r>
            <a:r>
              <a:rPr lang="fr-CA" altLang="fr-FR" sz="1800" b="0">
                <a:solidFill>
                  <a:schemeClr val="bg1"/>
                </a:solidFill>
                <a:latin typeface="Trebuchet MS" charset="0"/>
              </a:rPr>
              <a:t>Ottawa</a:t>
            </a:r>
          </a:p>
        </p:txBody>
      </p:sp>
      <p:sp>
        <p:nvSpPr>
          <p:cNvPr id="23557" name="Rectangle 21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1</a:t>
            </a:r>
            <a:endParaRPr lang="fr-CA" altLang="fr-FR" sz="3600">
              <a:latin typeface="Trebuchet MS" charset="0"/>
            </a:endParaRPr>
          </a:p>
        </p:txBody>
      </p:sp>
      <p:grpSp>
        <p:nvGrpSpPr>
          <p:cNvPr id="23558" name="Group 22"/>
          <p:cNvGrpSpPr>
            <a:grpSpLocks/>
          </p:cNvGrpSpPr>
          <p:nvPr/>
        </p:nvGrpSpPr>
        <p:grpSpPr bwMode="auto">
          <a:xfrm>
            <a:off x="2133600" y="5791200"/>
            <a:ext cx="4724400" cy="641350"/>
            <a:chOff x="1344" y="3744"/>
            <a:chExt cx="2976" cy="404"/>
          </a:xfrm>
        </p:grpSpPr>
        <p:sp>
          <p:nvSpPr>
            <p:cNvPr id="23559" name="AutoShape 23"/>
            <p:cNvSpPr>
              <a:spLocks noChangeArrowheads="1"/>
            </p:cNvSpPr>
            <p:nvPr/>
          </p:nvSpPr>
          <p:spPr bwMode="auto">
            <a:xfrm>
              <a:off x="1344" y="3792"/>
              <a:ext cx="2976" cy="33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23560" name="Text Box 24"/>
            <p:cNvSpPr txBox="1">
              <a:spLocks noChangeArrowheads="1"/>
            </p:cNvSpPr>
            <p:nvPr/>
          </p:nvSpPr>
          <p:spPr bwMode="auto">
            <a:xfrm>
              <a:off x="1776" y="3744"/>
              <a:ext cx="21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3600">
                  <a:solidFill>
                    <a:schemeClr val="bg1"/>
                  </a:solidFill>
                  <a:latin typeface="Trebuchet MS" charset="0"/>
                </a:rPr>
                <a:t>Diagnostic: 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Image 1" descr="Capture d’écran 2016-09-07 à 14.04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864076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Image 3" descr="Capture d’écran 2016-09-07 à 14.04.5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33375"/>
            <a:ext cx="655320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6" name="Image 4" descr="Definition Serious adverse event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908675"/>
            <a:ext cx="48974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7" name="Image 8" descr="Capture d’écran 2016-09-07 à 14.04.4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25" y="5711825"/>
            <a:ext cx="3035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2159000" y="1338263"/>
            <a:ext cx="601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fr-FR" sz="2900">
                <a:latin typeface="Arial" charset="0"/>
              </a:rPr>
              <a:t>   </a:t>
            </a:r>
            <a:r>
              <a:rPr lang="en-US" altLang="fr-CA" sz="2900">
                <a:latin typeface="Arial" charset="0"/>
              </a:rPr>
              <a:t>“</a:t>
            </a:r>
            <a:r>
              <a:rPr lang="fr-FR" altLang="ja-JP" sz="2900">
                <a:latin typeface="Trebuchet MS" charset="0"/>
              </a:rPr>
              <a:t>ÉTOURDISSEMENT</a:t>
            </a:r>
            <a:r>
              <a:rPr lang="en-US" altLang="ja-JP" sz="2900">
                <a:latin typeface="Arial" charset="0"/>
              </a:rPr>
              <a:t>S</a:t>
            </a:r>
            <a:r>
              <a:rPr lang="en-US" altLang="fr-CA" sz="2900">
                <a:latin typeface="Arial" charset="0"/>
              </a:rPr>
              <a:t>”</a:t>
            </a:r>
            <a:r>
              <a:rPr lang="en-US" altLang="ja-JP" sz="2900">
                <a:latin typeface="Arial" charset="0"/>
              </a:rPr>
              <a:t> </a:t>
            </a:r>
            <a:endParaRPr lang="fr-FR" altLang="fr-FR" sz="2900">
              <a:latin typeface="Trebuchet MS" charset="0"/>
            </a:endParaRPr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2916238" y="2636838"/>
            <a:ext cx="279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>
                <a:latin typeface="Trebuchet MS" charset="0"/>
              </a:rPr>
              <a:t>Type III:</a:t>
            </a: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250825" y="3716338"/>
            <a:ext cx="85693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               </a:t>
            </a:r>
            <a:r>
              <a:rPr lang="fr-CA" altLang="fr-FR" sz="4000">
                <a:latin typeface="Trebuchet MS" charset="0"/>
              </a:rPr>
              <a:t>Déséquilibre à la marche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                	    </a:t>
            </a:r>
            <a:r>
              <a:rPr lang="fr-CA" altLang="fr-FR" sz="3600">
                <a:latin typeface="Trebuchet MS" charset="0"/>
              </a:rPr>
              <a:t>(Neuromusculaire)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2159000" y="1338263"/>
            <a:ext cx="601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fr-FR" sz="2900">
                <a:latin typeface="Arial" charset="0"/>
              </a:rPr>
              <a:t>   </a:t>
            </a:r>
            <a:r>
              <a:rPr lang="en-US" altLang="fr-CA" sz="2900">
                <a:latin typeface="Arial" charset="0"/>
              </a:rPr>
              <a:t>“</a:t>
            </a:r>
            <a:r>
              <a:rPr lang="fr-FR" altLang="ja-JP" sz="2900">
                <a:latin typeface="Trebuchet MS" charset="0"/>
              </a:rPr>
              <a:t>ÉTOURDISSEMENT</a:t>
            </a:r>
            <a:r>
              <a:rPr lang="en-US" altLang="ja-JP" sz="2900">
                <a:latin typeface="Arial" charset="0"/>
              </a:rPr>
              <a:t>S</a:t>
            </a:r>
            <a:r>
              <a:rPr lang="en-US" altLang="fr-CA" sz="2900">
                <a:latin typeface="Arial" charset="0"/>
              </a:rPr>
              <a:t>”</a:t>
            </a:r>
            <a:r>
              <a:rPr lang="en-US" altLang="ja-JP" sz="2900">
                <a:latin typeface="Arial" charset="0"/>
              </a:rPr>
              <a:t> </a:t>
            </a:r>
            <a:endParaRPr lang="fr-FR" altLang="fr-FR" sz="2900">
              <a:latin typeface="Trebuchet MS" charset="0"/>
            </a:endParaRPr>
          </a:p>
        </p:txBody>
      </p:sp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2916238" y="2636838"/>
            <a:ext cx="2789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5400">
                <a:latin typeface="Trebuchet MS" charset="0"/>
              </a:rPr>
              <a:t>Type IV:</a:t>
            </a: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395288" y="4089400"/>
            <a:ext cx="85693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             Tête légère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3600">
                <a:latin typeface="Trebuchet MS" charset="0"/>
              </a:rPr>
              <a:t>              (hyperventilation)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9" name="Rectangle 11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400">
                <a:solidFill>
                  <a:schemeClr val="bg1"/>
                </a:solidFill>
                <a:latin typeface="Trebuchet MS" charset="0"/>
              </a:rPr>
              <a:t>Femme 48 ans</a:t>
            </a:r>
            <a:endParaRPr lang="fr-CA" altLang="fr-FR" sz="4400">
              <a:latin typeface="Trebuchet MS" charset="0"/>
            </a:endParaRPr>
          </a:p>
        </p:txBody>
      </p:sp>
      <p:sp>
        <p:nvSpPr>
          <p:cNvPr id="121860" name="Rectangle 16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3</a:t>
            </a:r>
            <a:endParaRPr lang="fr-CA" altLang="fr-FR" sz="3600">
              <a:latin typeface="Trebuchet MS" charset="0"/>
            </a:endParaRPr>
          </a:p>
        </p:txBody>
      </p:sp>
      <p:sp>
        <p:nvSpPr>
          <p:cNvPr id="121861" name="Rectangle 17"/>
          <p:cNvSpPr>
            <a:spLocks noChangeArrowheads="1"/>
          </p:cNvSpPr>
          <p:nvPr/>
        </p:nvSpPr>
        <p:spPr bwMode="auto">
          <a:xfrm>
            <a:off x="455613" y="1447800"/>
            <a:ext cx="84582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FR" altLang="fr-FR" sz="2000">
                <a:latin typeface="Trebuchet MS" charset="0"/>
              </a:rPr>
              <a:t>Première évaluation:</a:t>
            </a:r>
            <a:r>
              <a:rPr lang="fr-FR" altLang="fr-FR" sz="2000" b="0">
                <a:latin typeface="Trebuchet MS" charset="0"/>
              </a:rPr>
              <a:t> 21-08-2011</a:t>
            </a:r>
            <a:endParaRPr lang="fr-FR" altLang="fr-FR" sz="2400" b="0">
              <a:latin typeface="Trebuchet MS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FR" altLang="fr-FR" u="sng">
                <a:latin typeface="Trebuchet MS" charset="0"/>
              </a:rPr>
              <a:t>Étourdissements: 2 types </a:t>
            </a:r>
            <a:endParaRPr lang="fr-FR" altLang="fr-FR" sz="2800" u="sng">
              <a:latin typeface="Trebuchet MS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fr-FR" altLang="fr-FR" sz="2000">
                <a:latin typeface="Trebuchet MS" charset="0"/>
              </a:rPr>
              <a:t>Vertiges</a:t>
            </a:r>
            <a:r>
              <a:rPr lang="fr-FR" altLang="fr-FR" sz="2000" b="0">
                <a:latin typeface="Trebuchet MS" charset="0"/>
              </a:rPr>
              <a:t> &lt;1 min, delta position, 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FR" altLang="fr-FR" sz="2000" b="0">
                <a:latin typeface="Trebuchet MS" charset="0"/>
              </a:rPr>
              <a:t>                  nausées, vomissements ++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FR" altLang="fr-FR" sz="2000" b="0">
                <a:latin typeface="Trebuchet MS" charset="0"/>
              </a:rPr>
              <a:t>                   décubitus latéral gauche – récidivant accident auto 93</a:t>
            </a:r>
            <a:endParaRPr lang="fr-FR" altLang="fr-FR" sz="2400" b="0">
              <a:latin typeface="Trebuchet MS" charset="0"/>
            </a:endParaRP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FR" altLang="fr-FR" sz="2800">
                <a:latin typeface="Trebuchet MS" charset="0"/>
              </a:rPr>
              <a:t>	         </a:t>
            </a:r>
            <a:r>
              <a:rPr lang="fr-FR" altLang="fr-FR" sz="2800">
                <a:solidFill>
                  <a:srgbClr val="B20C14"/>
                </a:solidFill>
                <a:latin typeface="Trebuchet MS" charset="0"/>
              </a:rPr>
              <a:t>Dix Hallpike (+) g objectif, Rx: Epley OG</a:t>
            </a:r>
            <a:r>
              <a:rPr lang="fr-FR" altLang="fr-FR" sz="2400" b="0">
                <a:solidFill>
                  <a:srgbClr val="B20C14"/>
                </a:solidFill>
                <a:latin typeface="Trebuchet MS" charset="0"/>
              </a:rPr>
              <a:t>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fr-FR" altLang="fr-FR" sz="2000">
                <a:latin typeface="Trebuchet MS" charset="0"/>
              </a:rPr>
              <a:t>Pré-syncopes</a:t>
            </a:r>
            <a:r>
              <a:rPr lang="fr-FR" altLang="fr-FR" sz="2000" b="0">
                <a:latin typeface="Trebuchet MS" charset="0"/>
              </a:rPr>
              <a:t> - syncope (Début-Fin Soudain). Début 16ans, debout, plus souvent avec un stimulus (dysménorrhée, nausées avec vertiges</a:t>
            </a:r>
            <a:r>
              <a:rPr lang="en-US" altLang="fr-FR" sz="2000" b="0">
                <a:latin typeface="Trebuchet MS" charset="0"/>
              </a:rPr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81581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7" name="Rectangle 14"/>
          <p:cNvSpPr>
            <a:spLocks noChangeArrowheads="1"/>
          </p:cNvSpPr>
          <p:nvPr/>
        </p:nvSpPr>
        <p:spPr bwMode="auto">
          <a:xfrm>
            <a:off x="2971800" y="4572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400">
                <a:solidFill>
                  <a:schemeClr val="bg1"/>
                </a:solidFill>
                <a:latin typeface="Trebuchet MS" charset="0"/>
              </a:rPr>
              <a:t>Femme 48 ans</a:t>
            </a:r>
          </a:p>
        </p:txBody>
      </p:sp>
      <p:sp>
        <p:nvSpPr>
          <p:cNvPr id="123908" name="Rectangle 15"/>
          <p:cNvSpPr>
            <a:spLocks noChangeArrowheads="1"/>
          </p:cNvSpPr>
          <p:nvPr/>
        </p:nvSpPr>
        <p:spPr bwMode="auto">
          <a:xfrm>
            <a:off x="457200" y="4572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>
                <a:solidFill>
                  <a:schemeClr val="bg1"/>
                </a:solidFill>
                <a:latin typeface="Trebuchet MS" charset="0"/>
              </a:rPr>
              <a:t>Cas 3</a:t>
            </a:r>
            <a:endParaRPr lang="fr-CA" altLang="fr-FR" sz="3600">
              <a:latin typeface="Trebuchet MS" charset="0"/>
            </a:endParaRPr>
          </a:p>
        </p:txBody>
      </p:sp>
      <p:grpSp>
        <p:nvGrpSpPr>
          <p:cNvPr id="123909" name="Group 16"/>
          <p:cNvGrpSpPr>
            <a:grpSpLocks/>
          </p:cNvGrpSpPr>
          <p:nvPr/>
        </p:nvGrpSpPr>
        <p:grpSpPr bwMode="auto">
          <a:xfrm>
            <a:off x="2124075" y="5949950"/>
            <a:ext cx="4724400" cy="641350"/>
            <a:chOff x="1344" y="3744"/>
            <a:chExt cx="2976" cy="404"/>
          </a:xfrm>
        </p:grpSpPr>
        <p:sp>
          <p:nvSpPr>
            <p:cNvPr id="123911" name="AutoShape 17"/>
            <p:cNvSpPr>
              <a:spLocks noChangeArrowheads="1"/>
            </p:cNvSpPr>
            <p:nvPr/>
          </p:nvSpPr>
          <p:spPr bwMode="auto">
            <a:xfrm>
              <a:off x="1344" y="3792"/>
              <a:ext cx="2976" cy="33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123912" name="Text Box 18"/>
            <p:cNvSpPr txBox="1">
              <a:spLocks noChangeArrowheads="1"/>
            </p:cNvSpPr>
            <p:nvPr/>
          </p:nvSpPr>
          <p:spPr bwMode="auto">
            <a:xfrm>
              <a:off x="1776" y="3744"/>
              <a:ext cx="216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3600">
                  <a:solidFill>
                    <a:schemeClr val="bg1"/>
                  </a:solidFill>
                  <a:latin typeface="Trebuchet MS" charset="0"/>
                </a:rPr>
                <a:t>Diagnostic: ???</a:t>
              </a:r>
            </a:p>
          </p:txBody>
        </p:sp>
      </p:grpSp>
      <p:sp>
        <p:nvSpPr>
          <p:cNvPr id="123910" name="Rectangle 20"/>
          <p:cNvSpPr>
            <a:spLocks noChangeArrowheads="1"/>
          </p:cNvSpPr>
          <p:nvPr/>
        </p:nvSpPr>
        <p:spPr bwMode="auto">
          <a:xfrm>
            <a:off x="455613" y="1524000"/>
            <a:ext cx="8458200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90500" indent="-190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Deuxième  évaluation:</a:t>
            </a:r>
            <a:r>
              <a:rPr lang="fr-CA" altLang="fr-FR" sz="2000" b="0">
                <a:latin typeface="Trebuchet MS" charset="0"/>
              </a:rPr>
              <a:t> 12-12-2011</a:t>
            </a:r>
          </a:p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lang="fr-CA" altLang="fr-FR" u="sng">
                <a:latin typeface="Trebuchet MS" charset="0"/>
              </a:rPr>
              <a:t>Étourdissements </a:t>
            </a:r>
            <a:r>
              <a:rPr lang="fr-CA" altLang="fr-FR" sz="2400" u="sng">
                <a:latin typeface="Trebuchet MS" charset="0"/>
              </a:rPr>
              <a:t>sévères très</a:t>
            </a:r>
            <a:r>
              <a:rPr lang="fr-CA" altLang="fr-FR" u="sng">
                <a:latin typeface="Trebuchet MS" charset="0"/>
              </a:rPr>
              <a:t> </a:t>
            </a:r>
            <a:r>
              <a:rPr lang="fr-CA" altLang="fr-FR" sz="2400" u="sng">
                <a:latin typeface="Trebuchet MS" charset="0"/>
              </a:rPr>
              <a:t>incapacitants</a:t>
            </a:r>
            <a:endParaRPr lang="fr-CA" altLang="fr-FR" sz="2400" b="0">
              <a:latin typeface="Trebuchet MS" charset="0"/>
            </a:endParaRPr>
          </a:p>
          <a:p>
            <a:pPr>
              <a:lnSpc>
                <a:spcPct val="20000"/>
              </a:lnSpc>
              <a:spcBef>
                <a:spcPct val="50000"/>
              </a:spcBef>
            </a:pPr>
            <a:endParaRPr lang="fr-CA" altLang="fr-FR" sz="1800" b="0">
              <a:latin typeface="Trebuchet MS" charset="0"/>
            </a:endParaRP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fr-CA" altLang="fr-FR" sz="2000" b="0">
                <a:latin typeface="Trebuchet MS" charset="0"/>
              </a:rPr>
              <a:t> Faiblesse – Tête légère – tourne dans la tête </a:t>
            </a:r>
          </a:p>
          <a:p>
            <a:pPr>
              <a:spcBef>
                <a:spcPct val="50000"/>
              </a:spcBef>
            </a:pPr>
            <a:r>
              <a:rPr lang="fr-CA" altLang="fr-FR" sz="2000" b="0">
                <a:latin typeface="Trebuchet MS" charset="0"/>
              </a:rPr>
              <a:t> Difficulté à se concentrer</a:t>
            </a:r>
          </a:p>
          <a:p>
            <a:pPr>
              <a:spcBef>
                <a:spcPct val="50000"/>
              </a:spcBef>
            </a:pPr>
            <a:r>
              <a:rPr lang="fr-CA" altLang="fr-FR" sz="2000" b="0">
                <a:latin typeface="Trebuchet MS" charset="0"/>
              </a:rPr>
              <a:t> Palpitations - Dyspnée - Dure toute la journée  </a:t>
            </a:r>
          </a:p>
          <a:p>
            <a:pPr>
              <a:spcBef>
                <a:spcPct val="50000"/>
              </a:spcBef>
            </a:pPr>
            <a:r>
              <a:rPr lang="fr-CA" altLang="fr-FR" sz="2000" b="0">
                <a:latin typeface="Trebuchet MS" charset="0"/>
              </a:rPr>
              <a:t> Suivi d</a:t>
            </a:r>
            <a:r>
              <a:rPr lang="fr-CA" altLang="fr-CA" sz="2000" b="0">
                <a:latin typeface="Trebuchet MS" charset="0"/>
              </a:rPr>
              <a:t>’</a:t>
            </a:r>
            <a:r>
              <a:rPr lang="fr-CA" altLang="fr-FR" sz="2000" b="0">
                <a:latin typeface="Trebuchet MS" charset="0"/>
              </a:rPr>
              <a:t>une fatigue intense</a:t>
            </a:r>
          </a:p>
          <a:p>
            <a:pPr>
              <a:spcBef>
                <a:spcPct val="50000"/>
              </a:spcBef>
            </a:pPr>
            <a:r>
              <a:rPr lang="fr-CA" altLang="fr-FR" sz="2000" b="0">
                <a:latin typeface="Trebuchet MS" charset="0"/>
              </a:rPr>
              <a:t> Depuis 08/01 pas de vertiges ou pré syncopes</a:t>
            </a:r>
          </a:p>
          <a:p>
            <a:pPr>
              <a:lnSpc>
                <a:spcPct val="40000"/>
              </a:lnSpc>
              <a:spcBef>
                <a:spcPct val="50000"/>
              </a:spcBef>
              <a:buFontTx/>
              <a:buNone/>
            </a:pPr>
            <a:endParaRPr lang="fr-CA" altLang="fr-FR" sz="2000">
              <a:latin typeface="Trebuchet MS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Antécédents – Revue des systèmes - Examen</a:t>
            </a:r>
            <a:r>
              <a:rPr lang="fr-CA" altLang="fr-FR" sz="2000" b="0">
                <a:latin typeface="Trebuchet MS" charset="0"/>
              </a:rPr>
              <a:t> : 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2159000" y="1338263"/>
            <a:ext cx="6019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fr-FR" sz="2900">
                <a:latin typeface="Arial" charset="0"/>
              </a:rPr>
              <a:t>  </a:t>
            </a:r>
            <a:endParaRPr lang="fr-FR" altLang="fr-FR" sz="2900">
              <a:latin typeface="Trebuchet MS" charset="0"/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611188" y="1844675"/>
            <a:ext cx="8064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5400">
                <a:latin typeface="Trebuchet MS" charset="0"/>
              </a:rPr>
              <a:t>Étourdissements</a:t>
            </a:r>
            <a:r>
              <a:rPr lang="en-US" altLang="fr-FR">
                <a:latin typeface="Arial" charset="0"/>
              </a:rPr>
              <a:t> </a:t>
            </a:r>
            <a:r>
              <a:rPr lang="fr-CA" altLang="fr-FR" sz="5400">
                <a:latin typeface="Trebuchet MS" charset="0"/>
              </a:rPr>
              <a:t>Type IV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236538" y="2349500"/>
            <a:ext cx="8642350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           </a:t>
            </a:r>
            <a:r>
              <a:rPr lang="fr-CA" altLang="fr-FR">
                <a:latin typeface="Trebuchet MS" charset="0"/>
              </a:rPr>
              <a:t>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                      </a:t>
            </a:r>
            <a:r>
              <a:rPr lang="fr-CA" altLang="fr-FR" b="0">
                <a:latin typeface="Trebuchet MS" charset="0"/>
              </a:rPr>
              <a:t>Tête légère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b="0">
                <a:latin typeface="Trebuchet MS" charset="0"/>
              </a:rPr>
              <a:t>          Plus symptômes non spécifiques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	     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        </a:t>
            </a:r>
            <a:r>
              <a:rPr lang="fr-CA" altLang="fr-FR" sz="5400">
                <a:latin typeface="Trebuchet MS" charset="0"/>
              </a:rPr>
              <a:t> Hyperventilation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AutoShape 6"/>
          <p:cNvSpPr>
            <a:spLocks noChangeArrowheads="1"/>
          </p:cNvSpPr>
          <p:nvPr/>
        </p:nvSpPr>
        <p:spPr bwMode="auto">
          <a:xfrm>
            <a:off x="2608263" y="6092825"/>
            <a:ext cx="4267200" cy="4572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5715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400">
                <a:solidFill>
                  <a:schemeClr val="bg1"/>
                </a:solidFill>
                <a:latin typeface="Trebuchet MS" charset="0"/>
              </a:rPr>
              <a:t>Briser le cercle vicieux!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100263"/>
            <a:ext cx="8893175" cy="19050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fr-CA" altLang="fr-FR" sz="2400">
              <a:latin typeface="Trebuchet MS" charset="0"/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fr-CA" altLang="fr-FR" sz="2400">
              <a:latin typeface="Trebuchet MS" charset="0"/>
              <a:ea typeface="ＭＳ Ｐゴシック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1) P</a:t>
            </a:r>
            <a:r>
              <a:rPr lang="fr-CA" altLang="fr-FR" sz="2800">
                <a:latin typeface="Trebuchet MS" charset="0"/>
                <a:ea typeface="ＭＳ Ｐゴシック" charset="-128"/>
              </a:rPr>
              <a:t>atient</a:t>
            </a:r>
            <a:r>
              <a:rPr lang="fr-CA" altLang="fr-FR" sz="2400">
                <a:latin typeface="Trebuchet MS" charset="0"/>
                <a:ea typeface="ＭＳ Ｐゴシック" charset="-128"/>
              </a:rPr>
              <a:t> identifie la  cause de ses symptômes: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                              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2) Contrôle ses symptômes plutôt que symptômes contrôlent sa vie!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fr-CA" altLang="fr-FR" sz="2400">
                <a:latin typeface="Trebuchet MS" charset="0"/>
                <a:ea typeface="ＭＳ Ｐゴシック" charset="-128"/>
              </a:rPr>
              <a:t>3) Rx anxiolytiques diminuent fréquence des crises (si besoin).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altLang="fr-FR" sz="2400">
              <a:latin typeface="Trebuchet MS" charset="0"/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endParaRPr lang="fr-CA" altLang="fr-FR" sz="2400">
              <a:latin typeface="Trebuchet MS" charset="0"/>
              <a:ea typeface="ＭＳ Ｐゴシック" charset="-128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en-US" altLang="fr-FR" sz="2400" b="1">
                <a:latin typeface="Trebuchet MS" charset="0"/>
                <a:ea typeface="ＭＳ Ｐゴシック" charset="-128"/>
              </a:rPr>
              <a:t>                  </a:t>
            </a:r>
          </a:p>
        </p:txBody>
      </p:sp>
      <p:sp>
        <p:nvSpPr>
          <p:cNvPr id="128004" name="Text Box 13"/>
          <p:cNvSpPr txBox="1">
            <a:spLocks noChangeArrowheads="1"/>
          </p:cNvSpPr>
          <p:nvPr/>
        </p:nvSpPr>
        <p:spPr bwMode="auto">
          <a:xfrm>
            <a:off x="1979613" y="981075"/>
            <a:ext cx="68405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 </a:t>
            </a:r>
            <a:r>
              <a:rPr lang="fr-CA" altLang="fr-FR">
                <a:latin typeface="Trebuchet MS" charset="0"/>
              </a:rPr>
              <a:t>Provoquer</a:t>
            </a:r>
            <a:r>
              <a:rPr lang="fr-CA" altLang="fr-FR" sz="2400">
                <a:latin typeface="Trebuchet MS" charset="0"/>
              </a:rPr>
              <a:t> </a:t>
            </a:r>
            <a:r>
              <a:rPr lang="fr-CA" altLang="fr-FR" sz="4000">
                <a:latin typeface="Trebuchet MS" charset="0"/>
              </a:rPr>
              <a:t>Hyperventilation</a:t>
            </a:r>
            <a:r>
              <a:rPr lang="fr-CA" altLang="fr-FR" sz="3600">
                <a:latin typeface="Trebuchet MS" charset="0"/>
              </a:rPr>
              <a:t> </a:t>
            </a:r>
            <a:r>
              <a:rPr lang="fr-CA" altLang="fr-FR" sz="2400">
                <a:latin typeface="Trebuchet MS" charset="0"/>
              </a:rPr>
              <a:t>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7769225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CA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</a:t>
            </a:r>
            <a:r>
              <a:rPr lang="en-CA" altLang="x-none" sz="4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Résumé</a:t>
            </a:r>
          </a:p>
          <a:p>
            <a:pPr>
              <a:defRPr/>
            </a:pPr>
            <a:r>
              <a:rPr lang="en-CA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</a:p>
          <a:p>
            <a:pPr>
              <a:defRPr/>
            </a:pPr>
            <a:endParaRPr lang="en-CA" altLang="x-none" sz="3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CA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Arme Secrète des Généralistes</a:t>
            </a:r>
          </a:p>
          <a:p>
            <a:pPr>
              <a:defRPr/>
            </a:pPr>
            <a:endParaRPr lang="en-CA" altLang="x-none" sz="3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CA" altLang="x-none" sz="4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CA" altLang="x-none" sz="4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Histoire – Examen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87624" y="5589240"/>
            <a:ext cx="670242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fr-CA" sz="4000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5A58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 </a:t>
            </a:r>
            <a:r>
              <a:rPr lang="fr-CA" sz="4000" spc="5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Take</a:t>
            </a:r>
            <a:r>
              <a:rPr lang="fr-CA" sz="4000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home messages….!</a:t>
            </a:r>
            <a:r>
              <a:rPr lang="fr-CA" sz="4000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EC7405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 </a:t>
            </a:r>
          </a:p>
        </p:txBody>
      </p:sp>
      <p:pic>
        <p:nvPicPr>
          <p:cNvPr id="132099" name="Image 1" descr="Take Hom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773238"/>
            <a:ext cx="3455988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42988" y="476250"/>
            <a:ext cx="7283450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CA" sz="4400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ＭＳ Ｐゴシック" charset="0"/>
                <a:cs typeface="ＭＳ Ｐゴシック" charset="0"/>
              </a:rPr>
              <a:t>Étourdissements Syncopes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179388" y="44450"/>
            <a:ext cx="9115425" cy="698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            Take home messages: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1) Première étape</a:t>
            </a:r>
            <a:r>
              <a:rPr lang="fr-CA" altLang="fr-FR" sz="2800">
                <a:latin typeface="Trebuchet MS" charset="0"/>
              </a:rPr>
              <a:t>: </a:t>
            </a:r>
            <a:r>
              <a:rPr lang="fr-CA" altLang="fr-FR" sz="2800" b="0">
                <a:latin typeface="Trebuchet MS" charset="0"/>
              </a:rPr>
              <a:t>Type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étourdissements I-IV</a:t>
            </a:r>
            <a:r>
              <a:rPr lang="fr-CA" altLang="fr-FR" sz="2800">
                <a:latin typeface="Trebuchet MS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000">
                <a:latin typeface="Trebuchet MS" charset="0"/>
              </a:rPr>
              <a:t>                          </a:t>
            </a:r>
            <a:r>
              <a:rPr lang="fr-CA" altLang="fr-FR" sz="2800">
                <a:latin typeface="Trebuchet MS" charset="0"/>
              </a:rPr>
              <a:t>Histoire:  Questions ouvertes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2) Vertige Central </a:t>
            </a:r>
            <a:r>
              <a:rPr lang="fr-CA" altLang="fr-FR" sz="2800" b="0">
                <a:latin typeface="Trebuchet MS" charset="0"/>
              </a:rPr>
              <a:t>vs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4000">
                <a:latin typeface="Trebuchet MS" charset="0"/>
              </a:rPr>
              <a:t>Périphérique: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              Histoire </a:t>
            </a:r>
            <a:r>
              <a:rPr lang="fr-CA" altLang="fr-FR" sz="2800" b="0">
                <a:latin typeface="Trebuchet MS" charset="0"/>
              </a:rPr>
              <a:t>-</a:t>
            </a:r>
            <a:r>
              <a:rPr lang="fr-CA" altLang="fr-FR" sz="2800">
                <a:latin typeface="Trebuchet MS" charset="0"/>
              </a:rPr>
              <a:t> Examen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>
                <a:latin typeface="Arial" charset="0"/>
              </a:rPr>
              <a:t>  Absence</a:t>
            </a:r>
            <a:r>
              <a:rPr lang="fr-CA" altLang="fr-FR" sz="2400" b="0">
                <a:latin typeface="Arial" charset="0"/>
              </a:rPr>
              <a:t> signes-symptômes SNC </a:t>
            </a:r>
            <a:r>
              <a:rPr lang="fr-CA" altLang="fr-FR" sz="2400">
                <a:latin typeface="Arial" charset="0"/>
              </a:rPr>
              <a:t>= </a:t>
            </a:r>
            <a:r>
              <a:rPr lang="fr-CA" altLang="fr-FR" sz="2400" b="0">
                <a:latin typeface="Arial" charset="0"/>
              </a:rPr>
              <a:t>Vestibulaire  Périphérique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400" b="0">
                <a:latin typeface="Arial" charset="0"/>
              </a:rPr>
              <a:t>                       </a:t>
            </a:r>
            <a:r>
              <a:rPr lang="fr-CA" altLang="fr-FR" sz="2800">
                <a:latin typeface="Arial" charset="0"/>
              </a:rPr>
              <a:t>HINTS</a:t>
            </a:r>
            <a:r>
              <a:rPr lang="fr-CA" altLang="fr-FR" sz="2800" b="0">
                <a:latin typeface="Arial" charset="0"/>
              </a:rPr>
              <a:t>: vertige aigu persistant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 b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000">
                <a:latin typeface="Trebuchet MS" charset="0"/>
              </a:rPr>
              <a:t>3) Étiologie</a:t>
            </a: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vertige Vestibulaire  Périphérique</a:t>
            </a:r>
            <a:r>
              <a:rPr lang="fr-CA" altLang="fr-FR" sz="2800">
                <a:latin typeface="Trebuchet MS" charset="0"/>
              </a:rPr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               Histoire </a:t>
            </a:r>
            <a:r>
              <a:rPr lang="fr-CA" altLang="fr-FR" sz="2800" b="0">
                <a:latin typeface="Trebuchet MS" charset="0"/>
              </a:rPr>
              <a:t>–</a:t>
            </a:r>
            <a:r>
              <a:rPr lang="fr-CA" altLang="fr-FR" sz="2800">
                <a:latin typeface="Trebuchet MS" charset="0"/>
              </a:rPr>
              <a:t> Examen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          </a:t>
            </a:r>
            <a:r>
              <a:rPr lang="fr-CA" altLang="fr-FR" sz="2000">
                <a:latin typeface="Trebuchet MS" charset="0"/>
              </a:rPr>
              <a:t> (durée, périodicité des vertiges)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000"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1"/>
          <p:cNvSpPr txBox="1">
            <a:spLocks noChangeArrowheads="1"/>
          </p:cNvSpPr>
          <p:nvPr/>
        </p:nvSpPr>
        <p:spPr bwMode="auto">
          <a:xfrm>
            <a:off x="3348038" y="836613"/>
            <a:ext cx="52562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000">
                <a:latin typeface="Trebuchet MS" charset="0"/>
              </a:rPr>
              <a:t>Étourdissements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85800" y="2590800"/>
            <a:ext cx="8310563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Type I: 	Vertiges</a:t>
            </a:r>
          </a:p>
          <a:p>
            <a:pPr>
              <a:lnSpc>
                <a:spcPct val="30000"/>
              </a:lnSpc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	  	</a:t>
            </a:r>
            <a:r>
              <a:rPr lang="fr-CA" altLang="fr-FR" sz="1800" b="0">
                <a:latin typeface="Trebuchet MS" charset="0"/>
              </a:rPr>
              <a:t>Vestibulaire</a:t>
            </a:r>
            <a:r>
              <a:rPr lang="fr-CA" altLang="fr-FR" sz="1800">
                <a:latin typeface="Trebuchet MS" charset="0"/>
              </a:rPr>
              <a:t> </a:t>
            </a:r>
            <a:r>
              <a:rPr lang="fr-CA" altLang="fr-FR" sz="2400">
                <a:latin typeface="Trebuchet MS" charset="0"/>
              </a:rPr>
              <a:t>Périphérique</a:t>
            </a:r>
            <a:r>
              <a:rPr lang="fr-CA" altLang="fr-FR" sz="1800">
                <a:latin typeface="Trebuchet MS" charset="0"/>
              </a:rPr>
              <a:t> – </a:t>
            </a:r>
            <a:r>
              <a:rPr lang="fr-CA" altLang="fr-FR" sz="1800" b="0">
                <a:latin typeface="Trebuchet MS" charset="0"/>
              </a:rPr>
              <a:t>Système Nerveux </a:t>
            </a:r>
            <a:r>
              <a:rPr lang="fr-CA" altLang="fr-FR" sz="2400">
                <a:latin typeface="Trebuchet MS" charset="0"/>
              </a:rPr>
              <a:t>Central</a:t>
            </a:r>
            <a:endParaRPr lang="fr-CA" altLang="fr-FR" sz="1800">
              <a:latin typeface="Trebuchet MS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85800" y="3581400"/>
            <a:ext cx="456565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Type II:  	Pré-syncopes</a:t>
            </a:r>
          </a:p>
          <a:p>
            <a:pPr>
              <a:lnSpc>
                <a:spcPct val="40000"/>
              </a:lnSpc>
              <a:spcBef>
                <a:spcPct val="50000"/>
              </a:spcBef>
              <a:buFontTx/>
              <a:buNone/>
            </a:pPr>
            <a:r>
              <a:rPr lang="fr-CA" altLang="fr-FR" sz="2400">
                <a:latin typeface="Trebuchet MS" charset="0"/>
              </a:rPr>
              <a:t>	   	</a:t>
            </a:r>
            <a:r>
              <a:rPr lang="fr-CA" altLang="fr-FR" sz="1800">
                <a:latin typeface="Trebuchet MS" charset="0"/>
              </a:rPr>
              <a:t>Cardiovasculaire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685800" y="4572000"/>
            <a:ext cx="7631113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Type III:  	Déséquilibre à la marche</a:t>
            </a: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None/>
            </a:pPr>
            <a:r>
              <a:rPr lang="fr-CA" altLang="fr-FR" sz="1800">
                <a:latin typeface="Trebuchet MS" charset="0"/>
              </a:rPr>
              <a:t>                 	Neuromusculaire</a:t>
            </a:r>
            <a:endParaRPr lang="fr-CA" altLang="fr-FR" sz="2400" b="0">
              <a:latin typeface="Trebuchet MS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85800" y="5562600"/>
            <a:ext cx="7392988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Type IV:  	Tête légère </a:t>
            </a:r>
            <a:r>
              <a:rPr lang="fr-CA" altLang="fr-FR" sz="1600">
                <a:latin typeface="Trebuchet MS" charset="0"/>
              </a:rPr>
              <a:t>( + symptômes non spécifiques)</a:t>
            </a:r>
            <a:endParaRPr lang="fr-CA" altLang="fr-FR" sz="2400">
              <a:latin typeface="Trebuchet MS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  <a:buFontTx/>
              <a:buNone/>
            </a:pPr>
            <a:r>
              <a:rPr lang="fr-CA" altLang="fr-FR" sz="1800">
                <a:latin typeface="Trebuchet MS" charset="0"/>
              </a:rPr>
              <a:t>	     	Hyperventilation - anxiété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468313" y="44450"/>
            <a:ext cx="8575675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         Take home messages: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4) Vertiges chroniques: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</a:t>
            </a:r>
            <a:r>
              <a:rPr lang="fr-CA" altLang="fr-FR" sz="2800" b="0">
                <a:latin typeface="Trebuchet MS" charset="0"/>
              </a:rPr>
              <a:t>Histoire + Dix Positif</a:t>
            </a:r>
            <a:r>
              <a:rPr lang="fr-CA" altLang="fr-FR" sz="2000" b="0">
                <a:latin typeface="Trebuchet MS" charset="0"/>
              </a:rPr>
              <a:t>(obj.) </a:t>
            </a:r>
            <a:r>
              <a:rPr lang="fr-CA" altLang="fr-FR" sz="2800">
                <a:latin typeface="Trebuchet MS" charset="0"/>
              </a:rPr>
              <a:t>=</a:t>
            </a:r>
            <a:r>
              <a:rPr lang="fr-CA" altLang="fr-FR" sz="2800" b="0">
                <a:latin typeface="Trebuchet MS" charset="0"/>
              </a:rPr>
              <a:t> VPB canal postérieur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               Aucune imagerie-Epley</a:t>
            </a:r>
            <a:endParaRPr lang="fr-CA" altLang="fr-FR" sz="20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</a:t>
            </a:r>
            <a:r>
              <a:rPr lang="fr-CA" altLang="fr-FR">
                <a:latin typeface="Trebuchet MS" charset="0"/>
              </a:rPr>
              <a:t>5) Vertiges persistants (urgence)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       </a:t>
            </a:r>
            <a:r>
              <a:rPr lang="fr-CA" altLang="fr-FR" sz="2800" b="0">
                <a:latin typeface="Trebuchet MS" charset="0"/>
              </a:rPr>
              <a:t>HINTS: un élément </a:t>
            </a:r>
            <a:r>
              <a:rPr lang="fr-CA" altLang="fr-FR" sz="2800">
                <a:latin typeface="Trebuchet MS" charset="0"/>
              </a:rPr>
              <a:t>=</a:t>
            </a:r>
            <a:r>
              <a:rPr lang="fr-CA" altLang="fr-FR" sz="2800" b="0">
                <a:latin typeface="Trebuchet MS" charset="0"/>
              </a:rPr>
              <a:t> central 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2800" b="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6) Syncopes selon début - fin: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1800">
                <a:latin typeface="Trebuchet MS" charset="0"/>
              </a:rPr>
              <a:t>               </a:t>
            </a:r>
            <a:r>
              <a:rPr lang="fr-CA" altLang="fr-FR" sz="2000">
                <a:latin typeface="Trebuchet MS" charset="0"/>
              </a:rPr>
              <a:t> </a:t>
            </a:r>
            <a:r>
              <a:rPr lang="fr-CA" altLang="fr-FR" sz="2800" b="0">
                <a:latin typeface="Trebuchet MS" charset="0"/>
              </a:rPr>
              <a:t>Cardiovasculaires: début–fin </a:t>
            </a:r>
            <a:r>
              <a:rPr lang="fr-CA" altLang="fr-FR" sz="2800">
                <a:latin typeface="Trebuchet MS" charset="0"/>
              </a:rPr>
              <a:t>SOUDAIN</a:t>
            </a:r>
            <a:r>
              <a:rPr lang="fr-CA" altLang="fr-FR" sz="2800" b="0">
                <a:latin typeface="Trebuchet MS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7) Syncopes CV: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2800" b="0">
                <a:latin typeface="Trebuchet MS" charset="0"/>
              </a:rPr>
              <a:t>                 Histoire – Examen - ECG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                 </a:t>
            </a:r>
            <a:r>
              <a:rPr lang="fr-CA" altLang="fr-FR" b="0">
                <a:latin typeface="Trebuchet MS" charset="0"/>
              </a:rPr>
              <a:t>Dx définitif: </a:t>
            </a:r>
            <a:r>
              <a:rPr lang="fr-CA" altLang="fr-FR">
                <a:latin typeface="Trebuchet MS" charset="0"/>
              </a:rPr>
              <a:t>75%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950" y="1052513"/>
            <a:ext cx="8950325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CA" altLang="x-none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</a:t>
            </a:r>
          </a:p>
          <a:p>
            <a:pPr>
              <a:defRPr/>
            </a:pPr>
            <a:r>
              <a:rPr lang="en-CA" altLang="x-none" sz="4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Arme secrète des Généralistes</a:t>
            </a:r>
          </a:p>
          <a:p>
            <a:pPr>
              <a:defRPr/>
            </a:pPr>
            <a:endParaRPr lang="en-CA" altLang="x-none" sz="3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CA" altLang="x-none" sz="4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CA" altLang="x-none" sz="4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n-CA" altLang="x-none" sz="6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Histoire – Examen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ZoneTexte 1"/>
          <p:cNvSpPr txBox="1">
            <a:spLocks noChangeArrowheads="1"/>
          </p:cNvSpPr>
          <p:nvPr/>
        </p:nvSpPr>
        <p:spPr bwMode="auto">
          <a:xfrm>
            <a:off x="468313" y="115888"/>
            <a:ext cx="82978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>
                <a:latin typeface="Trebuchet MS" charset="0"/>
              </a:rPr>
              <a:t>ÉTOURDISSEMENTS: ÉVALUATION 3 ÉTAPES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179388" y="765175"/>
          <a:ext cx="3960812" cy="554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0" name="Photo Editor Photo" r:id="rId5" imgW="11266667" imgH="14895238" progId="MSPhotoEd.3">
                  <p:embed/>
                </p:oleObj>
              </mc:Choice>
              <mc:Fallback>
                <p:oleObj name="Photo Editor Photo" r:id="rId5" imgW="11266667" imgH="1489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765175"/>
                        <a:ext cx="3960812" cy="554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2339" name="Image 1" descr="Capture d’écran 2016-01-06 à 10.22.5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92163"/>
            <a:ext cx="43926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76825" y="6283325"/>
            <a:ext cx="30067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CA" altLang="x-none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www.jbedardmd.com</a:t>
            </a:r>
            <a:endParaRPr lang="fr-CA" altLang="x-none" dirty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647700" y="44450"/>
            <a:ext cx="8532813" cy="1117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rebuchet M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fr-CA" altLang="x-none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ÉTOURDISSEMENTS   SYNCOPES</a:t>
            </a:r>
          </a:p>
          <a:p>
            <a:pPr>
              <a:defRPr/>
            </a:pPr>
            <a:endParaRPr lang="fr-CA" altLang="x-none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</a:t>
            </a:r>
          </a:p>
          <a:p>
            <a:pPr>
              <a:defRPr/>
            </a:pPr>
            <a:endParaRPr lang="fr-CA" altLang="x-none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</a:t>
            </a:r>
          </a:p>
          <a:p>
            <a:pPr>
              <a:defRPr/>
            </a:pP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</a:t>
            </a:r>
          </a:p>
          <a:p>
            <a:pPr>
              <a:defRPr/>
            </a:pPr>
            <a:r>
              <a:rPr lang="fr-CA" altLang="x-none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</a:t>
            </a:r>
            <a:r>
              <a:rPr lang="fr-CA" altLang="x-none" sz="4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www.jbedardmd.com</a:t>
            </a:r>
            <a:endParaRPr lang="fr-CA" altLang="x-none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sz="4800" dirty="0" smtClean="0">
              <a:latin typeface="Times New Roman" charset="0"/>
            </a:endParaRPr>
          </a:p>
          <a:p>
            <a:pPr>
              <a:defRPr/>
            </a:pPr>
            <a:endParaRPr lang="fr-CA" altLang="x-none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3200" dirty="0" smtClean="0">
                <a:latin typeface="Times New Roman" charset="0"/>
              </a:rPr>
              <a:t>                          </a:t>
            </a:r>
            <a:endParaRPr lang="fr-CA" altLang="x-none" sz="36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endParaRPr lang="fr-CA" altLang="x-none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sz="3200" dirty="0" smtClean="0">
                <a:latin typeface="Times New Roman" charset="0"/>
              </a:rPr>
              <a:t>                  </a:t>
            </a:r>
            <a:endParaRPr lang="fr-CA" altLang="x-none" sz="3200" u="sng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  <a:p>
            <a:pPr>
              <a:defRPr/>
            </a:pPr>
            <a:r>
              <a:rPr lang="fr-CA" altLang="x-none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                        </a:t>
            </a:r>
          </a:p>
        </p:txBody>
      </p:sp>
      <p:sp>
        <p:nvSpPr>
          <p:cNvPr id="144387" name="Text Box 5"/>
          <p:cNvSpPr txBox="1">
            <a:spLocks noChangeArrowheads="1"/>
          </p:cNvSpPr>
          <p:nvPr/>
        </p:nvSpPr>
        <p:spPr bwMode="auto">
          <a:xfrm>
            <a:off x="1851025" y="2492375"/>
            <a:ext cx="53133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CA" altLang="fr-FR" sz="1200">
                <a:latin typeface="Trebuchet MS" charset="0"/>
              </a:rPr>
              <a:t>    Clinical practice guideline: Benign paroxysmal positional vertigo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CA" altLang="fr-FR" sz="1200">
                <a:latin typeface="Trebuchet MS" charset="0"/>
              </a:rPr>
              <a:t> Otolaryngology-Head and neck Surgery; November 2008: 139: S47-S81</a:t>
            </a:r>
          </a:p>
          <a:p>
            <a:pPr>
              <a:spcBef>
                <a:spcPct val="0"/>
              </a:spcBef>
              <a:buFontTx/>
              <a:buNone/>
            </a:pPr>
            <a:endParaRPr lang="en-CA" altLang="fr-FR" sz="12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12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fr-FR" sz="1200">
              <a:latin typeface="Trebuchet MS" charset="0"/>
            </a:endParaRPr>
          </a:p>
        </p:txBody>
      </p:sp>
      <p:sp>
        <p:nvSpPr>
          <p:cNvPr id="144388" name="ZoneTexte 5"/>
          <p:cNvSpPr txBox="1">
            <a:spLocks noChangeArrowheads="1"/>
          </p:cNvSpPr>
          <p:nvPr/>
        </p:nvSpPr>
        <p:spPr bwMode="auto">
          <a:xfrm>
            <a:off x="1160463" y="1052513"/>
            <a:ext cx="75882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CA" altLang="fr-FR" sz="2800">
                <a:solidFill>
                  <a:srgbClr val="000000"/>
                </a:solidFill>
                <a:latin typeface="Arial" charset="0"/>
              </a:rPr>
              <a:t>La pratique de la médecine est un art fondé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CA" altLang="fr-FR" sz="2800">
                <a:solidFill>
                  <a:srgbClr val="000000"/>
                </a:solidFill>
                <a:latin typeface="Arial" charset="0"/>
              </a:rPr>
              <a:t>  sur la science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CA" altLang="fr-FR" sz="2800">
                <a:solidFill>
                  <a:srgbClr val="000000"/>
                </a:solidFill>
                <a:latin typeface="Arial" charset="0"/>
              </a:rPr>
              <a:t>                      </a:t>
            </a:r>
            <a:r>
              <a:rPr lang="fr-CA" altLang="fr-FR" sz="2400">
                <a:solidFill>
                  <a:srgbClr val="000000"/>
                </a:solidFill>
                <a:latin typeface="Arial" charset="0"/>
              </a:rPr>
              <a:t>                             </a:t>
            </a:r>
            <a:r>
              <a:rPr lang="fr-CA" altLang="fr-FR" sz="2400" b="0">
                <a:solidFill>
                  <a:srgbClr val="000000"/>
                </a:solidFill>
                <a:latin typeface="Arial" charset="0"/>
              </a:rPr>
              <a:t>Sir William Osler</a:t>
            </a:r>
          </a:p>
        </p:txBody>
      </p:sp>
      <p:pic>
        <p:nvPicPr>
          <p:cNvPr id="144389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089275"/>
            <a:ext cx="69135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3" name="Text Box 7"/>
          <p:cNvSpPr txBox="1">
            <a:spLocks noChangeArrowheads="1"/>
          </p:cNvSpPr>
          <p:nvPr/>
        </p:nvSpPr>
        <p:spPr bwMode="auto">
          <a:xfrm>
            <a:off x="1835150" y="2492375"/>
            <a:ext cx="4833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4800">
                <a:latin typeface="Trebuchet MS" charset="0"/>
              </a:rPr>
              <a:t>Type 1: Vertiges</a:t>
            </a:r>
          </a:p>
        </p:txBody>
      </p:sp>
      <p:sp>
        <p:nvSpPr>
          <p:cNvPr id="224264" name="Rectangle 8"/>
          <p:cNvSpPr>
            <a:spLocks noChangeArrowheads="1"/>
          </p:cNvSpPr>
          <p:nvPr/>
        </p:nvSpPr>
        <p:spPr bwMode="auto">
          <a:xfrm>
            <a:off x="144463" y="2781300"/>
            <a:ext cx="9036050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endParaRPr lang="fr-CA" altLang="fr-FR" sz="2400">
              <a:latin typeface="Trebuchet MS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endParaRPr lang="fr-CA" altLang="fr-FR" sz="2400">
              <a:latin typeface="Trebuchet MS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fr-CA" altLang="fr-FR" sz="1600">
                <a:latin typeface="Trebuchet MS" charset="0"/>
              </a:rPr>
              <a:t>                                 (déséquilibre  transitoire, tangage, rotatoire….</a:t>
            </a:r>
            <a:r>
              <a:rPr lang="fr-CA" altLang="fr-FR" sz="1600"/>
              <a:t>+/- N.V.</a:t>
            </a:r>
            <a:r>
              <a:rPr lang="fr-CA" altLang="fr-FR" sz="1600">
                <a:latin typeface="Trebuchet MS" charset="0"/>
              </a:rPr>
              <a:t>)</a:t>
            </a: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endParaRPr lang="fr-CA" altLang="fr-FR" sz="2800">
              <a:latin typeface="Trebuchet MS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Vestibulaire Périphérique –Système Nerveux Central</a:t>
            </a:r>
          </a:p>
        </p:txBody>
      </p:sp>
      <p:sp>
        <p:nvSpPr>
          <p:cNvPr id="27652" name="Text Box 9"/>
          <p:cNvSpPr txBox="1">
            <a:spLocks noChangeArrowheads="1"/>
          </p:cNvSpPr>
          <p:nvPr/>
        </p:nvSpPr>
        <p:spPr bwMode="auto">
          <a:xfrm>
            <a:off x="3160713" y="908050"/>
            <a:ext cx="472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000">
                <a:latin typeface="Trebuchet MS" charset="0"/>
              </a:rPr>
              <a:t>Étourdissements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3" grpId="0"/>
      <p:bldP spid="22426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7"/>
          <p:cNvSpPr txBox="1">
            <a:spLocks noChangeArrowheads="1"/>
          </p:cNvSpPr>
          <p:nvPr/>
        </p:nvSpPr>
        <p:spPr bwMode="auto">
          <a:xfrm>
            <a:off x="914400" y="2362200"/>
            <a:ext cx="18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fr-FR" sz="4000" b="0"/>
          </a:p>
        </p:txBody>
      </p:sp>
      <p:sp>
        <p:nvSpPr>
          <p:cNvPr id="29699" name="Text Box 8"/>
          <p:cNvSpPr txBox="1">
            <a:spLocks noChangeArrowheads="1"/>
          </p:cNvSpPr>
          <p:nvPr/>
        </p:nvSpPr>
        <p:spPr bwMode="auto">
          <a:xfrm>
            <a:off x="1066800" y="23622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VESTIBULAIRE</a:t>
            </a:r>
            <a:endParaRPr lang="fr-CA" altLang="fr-FR" sz="2800" b="0">
              <a:solidFill>
                <a:srgbClr val="FFCC00"/>
              </a:solidFill>
            </a:endParaRPr>
          </a:p>
        </p:txBody>
      </p:sp>
      <p:sp>
        <p:nvSpPr>
          <p:cNvPr id="29700" name="Text Box 12"/>
          <p:cNvSpPr txBox="1">
            <a:spLocks noChangeArrowheads="1"/>
          </p:cNvSpPr>
          <p:nvPr/>
        </p:nvSpPr>
        <p:spPr bwMode="auto">
          <a:xfrm>
            <a:off x="2857500" y="5992813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fr-FR" altLang="fr-FR" sz="36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4356100" y="2362200"/>
            <a:ext cx="4465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CA" altLang="fr-FR" sz="2800">
                <a:latin typeface="Trebuchet MS" charset="0"/>
              </a:rPr>
              <a:t>SYST. NERVEUX CENTRAL</a:t>
            </a:r>
          </a:p>
        </p:txBody>
      </p: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3851275" y="3284538"/>
            <a:ext cx="5292725" cy="2708275"/>
            <a:chOff x="2718" y="2352"/>
            <a:chExt cx="2617" cy="1706"/>
          </a:xfrm>
        </p:grpSpPr>
        <p:sp>
          <p:nvSpPr>
            <p:cNvPr id="29706" name="AutoShape 66"/>
            <p:cNvSpPr>
              <a:spLocks noChangeArrowheads="1"/>
            </p:cNvSpPr>
            <p:nvPr/>
          </p:nvSpPr>
          <p:spPr bwMode="auto">
            <a:xfrm>
              <a:off x="2880" y="2352"/>
              <a:ext cx="2208" cy="240"/>
            </a:xfrm>
            <a:prstGeom prst="flowChartAlternateProcess">
              <a:avLst/>
            </a:prstGeom>
            <a:solidFill>
              <a:srgbClr val="B20C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CA" altLang="fr-FR" sz="2400">
                <a:latin typeface="Trebuchet MS" charset="0"/>
              </a:endParaRPr>
            </a:p>
          </p:txBody>
        </p:sp>
        <p:sp>
          <p:nvSpPr>
            <p:cNvPr id="29707" name="Text Box 67"/>
            <p:cNvSpPr txBox="1">
              <a:spLocks noChangeArrowheads="1"/>
            </p:cNvSpPr>
            <p:nvPr/>
          </p:nvSpPr>
          <p:spPr bwMode="auto">
            <a:xfrm>
              <a:off x="2718" y="2352"/>
              <a:ext cx="2617" cy="1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Symptômes </a:t>
              </a:r>
              <a:r>
                <a:rPr lang="mr-IN" altLang="fr-FR" sz="2000">
                  <a:solidFill>
                    <a:schemeClr val="bg1"/>
                  </a:solidFill>
                  <a:latin typeface="Trebuchet MS" charset="0"/>
                </a:rPr>
                <a:t>–</a:t>
              </a:r>
              <a:r>
                <a:rPr lang="fr-CA" altLang="fr-FR" sz="2000">
                  <a:solidFill>
                    <a:schemeClr val="bg1"/>
                  </a:solidFill>
                  <a:latin typeface="Trebuchet MS" charset="0"/>
                </a:rPr>
                <a:t> Signes neuro focal</a:t>
              </a:r>
              <a:endParaRPr lang="fr-CA" altLang="fr-FR" sz="2400" b="0">
                <a:latin typeface="Trebuchet MS" charset="0"/>
              </a:endParaRP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fr-CA" altLang="fr-FR" sz="1800" b="0">
                  <a:latin typeface="Trebuchet MS" charset="0"/>
                </a:rPr>
                <a:t>               </a:t>
              </a:r>
              <a:r>
                <a:rPr lang="fr-CA" altLang="fr-FR" sz="2000" b="0">
                  <a:latin typeface="Trebuchet MS" charset="0"/>
                </a:rPr>
                <a:t>Diplopie - Dysarthrie - Dysphagie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              Perte vision deux yeux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              Hémi parésie - Hypoesthésie 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              Ataxie – Nerfs crâniens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fr-CA" altLang="fr-FR" sz="2000" b="0">
                  <a:latin typeface="Trebuchet MS" charset="0"/>
                </a:rPr>
                <a:t>              HINTS</a:t>
              </a:r>
            </a:p>
          </p:txBody>
        </p:sp>
      </p:grpSp>
      <p:sp>
        <p:nvSpPr>
          <p:cNvPr id="29703" name="Text Box 69"/>
          <p:cNvSpPr txBox="1">
            <a:spLocks noChangeArrowheads="1"/>
          </p:cNvSpPr>
          <p:nvPr/>
        </p:nvSpPr>
        <p:spPr bwMode="auto">
          <a:xfrm>
            <a:off x="1979613" y="931863"/>
            <a:ext cx="6664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4000">
                <a:latin typeface="Trebuchet MS" charset="0"/>
              </a:rPr>
              <a:t>Vertiges     </a:t>
            </a:r>
            <a:r>
              <a:rPr lang="fr-FR" altLang="fr-FR" sz="2800">
                <a:latin typeface="Trebuchet MS" charset="0"/>
              </a:rPr>
              <a:t>aigus - chroniques</a:t>
            </a:r>
          </a:p>
        </p:txBody>
      </p:sp>
      <p:sp>
        <p:nvSpPr>
          <p:cNvPr id="29704" name="AutoShape 21"/>
          <p:cNvSpPr>
            <a:spLocks noChangeArrowheads="1"/>
          </p:cNvSpPr>
          <p:nvPr/>
        </p:nvSpPr>
        <p:spPr bwMode="auto">
          <a:xfrm>
            <a:off x="2197100" y="5991225"/>
            <a:ext cx="5111750" cy="5334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fr-FR" sz="24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29705" name="Rectangle 12"/>
          <p:cNvSpPr>
            <a:spLocks noChangeArrowheads="1"/>
          </p:cNvSpPr>
          <p:nvPr/>
        </p:nvSpPr>
        <p:spPr bwMode="auto">
          <a:xfrm>
            <a:off x="2422525" y="6083300"/>
            <a:ext cx="6686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CA" altLang="fr-FR" sz="1800" b="0">
                <a:solidFill>
                  <a:schemeClr val="bg1"/>
                </a:solidFill>
                <a:latin typeface="Arial" charset="0"/>
              </a:rPr>
              <a:t>HINTS:   HIT – Nystagmus – Skew Deviation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6111875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013325"/>
            <a:ext cx="770413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ZoneTexte 3"/>
          <p:cNvSpPr txBox="1">
            <a:spLocks noChangeArrowheads="1"/>
          </p:cNvSpPr>
          <p:nvPr/>
        </p:nvSpPr>
        <p:spPr bwMode="auto">
          <a:xfrm>
            <a:off x="107950" y="692150"/>
            <a:ext cx="9036050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CA" altLang="fr-FR" sz="3600">
                <a:latin typeface="Trebuchet MS" charset="0"/>
              </a:rPr>
              <a:t>    </a:t>
            </a:r>
            <a:r>
              <a:rPr lang="fr-CA" altLang="fr-FR" sz="5400" u="sng">
                <a:latin typeface="Trebuchet MS" charset="0"/>
              </a:rPr>
              <a:t>Quand faire un HINTS?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36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CA" altLang="fr-FR" sz="3600">
              <a:latin typeface="Trebuchet MS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4800">
                <a:latin typeface="Trebuchet MS" charset="0"/>
              </a:rPr>
              <a:t>Vertige Aigu Persistant </a:t>
            </a:r>
            <a:r>
              <a:rPr lang="fr-CA" altLang="fr-FR" sz="2400">
                <a:latin typeface="Trebuchet MS" charset="0"/>
              </a:rPr>
              <a:t>(</a:t>
            </a:r>
            <a:r>
              <a:rPr lang="fr-CA" altLang="fr-FR" sz="2400" b="0">
                <a:latin typeface="Trebuchet MS" charset="0"/>
              </a:rPr>
              <a:t>heures/jours)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CA" altLang="fr-FR" sz="3600">
                <a:latin typeface="Trebuchet MS" charset="0"/>
              </a:rPr>
              <a:t>               </a:t>
            </a:r>
            <a:r>
              <a:rPr lang="fr-CA" altLang="fr-FR" sz="4800">
                <a:latin typeface="Trebuchet MS" charset="0"/>
              </a:rPr>
              <a:t>avec un nystagmus</a:t>
            </a:r>
          </a:p>
          <a:p>
            <a:pPr>
              <a:spcBef>
                <a:spcPct val="0"/>
              </a:spcBef>
              <a:buFontTx/>
              <a:buNone/>
            </a:pPr>
            <a:endParaRPr lang="fr-CA" altLang="fr-FR" sz="3600"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ouvelle pré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13739</TotalTime>
  <Words>1775</Words>
  <Application>Microsoft Macintosh PowerPoint</Application>
  <PresentationFormat>Présentation à l'écran (4:3)</PresentationFormat>
  <Paragraphs>564</Paragraphs>
  <Slides>64</Slides>
  <Notes>64</Notes>
  <HiddenSlides>0</HiddenSlides>
  <MMClips>6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2" baseType="lpstr">
      <vt:lpstr>Arial</vt:lpstr>
      <vt:lpstr>ＭＳ Ｐゴシック</vt:lpstr>
      <vt:lpstr>Symbol</vt:lpstr>
      <vt:lpstr>Times</vt:lpstr>
      <vt:lpstr>Times New Roman</vt:lpstr>
      <vt:lpstr>Trebuchet MS</vt:lpstr>
      <vt:lpstr>Nouvelle présentation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Gestion Jaques Bedard Inc.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Étourdissements et syncopes</dc:title>
  <dc:creator>Gestion Jaques Bedard Inc.</dc:creator>
  <cp:lastModifiedBy>Simon Castonguay</cp:lastModifiedBy>
  <cp:revision>833</cp:revision>
  <dcterms:created xsi:type="dcterms:W3CDTF">2002-02-25T00:51:55Z</dcterms:created>
  <dcterms:modified xsi:type="dcterms:W3CDTF">2017-11-14T23:51:26Z</dcterms:modified>
</cp:coreProperties>
</file>